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44"/>
  </p:notesMasterIdLst>
  <p:sldIdLst>
    <p:sldId id="258" r:id="rId2"/>
    <p:sldId id="275" r:id="rId3"/>
    <p:sldId id="276" r:id="rId4"/>
    <p:sldId id="284" r:id="rId5"/>
    <p:sldId id="274" r:id="rId6"/>
    <p:sldId id="259" r:id="rId7"/>
    <p:sldId id="269" r:id="rId8"/>
    <p:sldId id="280" r:id="rId9"/>
    <p:sldId id="281" r:id="rId10"/>
    <p:sldId id="285" r:id="rId11"/>
    <p:sldId id="271" r:id="rId12"/>
    <p:sldId id="287" r:id="rId13"/>
    <p:sldId id="288" r:id="rId14"/>
    <p:sldId id="260" r:id="rId15"/>
    <p:sldId id="292" r:id="rId16"/>
    <p:sldId id="293" r:id="rId17"/>
    <p:sldId id="289" r:id="rId18"/>
    <p:sldId id="295" r:id="rId19"/>
    <p:sldId id="296" r:id="rId20"/>
    <p:sldId id="294" r:id="rId21"/>
    <p:sldId id="299" r:id="rId22"/>
    <p:sldId id="301" r:id="rId23"/>
    <p:sldId id="261" r:id="rId24"/>
    <p:sldId id="303" r:id="rId25"/>
    <p:sldId id="304" r:id="rId26"/>
    <p:sldId id="310" r:id="rId27"/>
    <p:sldId id="311" r:id="rId28"/>
    <p:sldId id="312" r:id="rId29"/>
    <p:sldId id="313" r:id="rId30"/>
    <p:sldId id="314" r:id="rId31"/>
    <p:sldId id="305" r:id="rId32"/>
    <p:sldId id="318" r:id="rId33"/>
    <p:sldId id="319" r:id="rId34"/>
    <p:sldId id="315" r:id="rId35"/>
    <p:sldId id="316" r:id="rId36"/>
    <p:sldId id="317" r:id="rId37"/>
    <p:sldId id="320" r:id="rId38"/>
    <p:sldId id="321" r:id="rId39"/>
    <p:sldId id="262" r:id="rId40"/>
    <p:sldId id="297" r:id="rId41"/>
    <p:sldId id="322" r:id="rId42"/>
    <p:sldId id="26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B1B19"/>
    <a:srgbClr val="929292"/>
    <a:srgbClr val="0D425D"/>
    <a:srgbClr val="E1E1E1"/>
    <a:srgbClr val="333333"/>
    <a:srgbClr val="0D425E"/>
    <a:srgbClr val="CC1C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6"/>
    <p:restoredTop sz="84639"/>
  </p:normalViewPr>
  <p:slideViewPr>
    <p:cSldViewPr snapToGrid="0" snapToObjects="1">
      <p:cViewPr varScale="1">
        <p:scale>
          <a:sx n="78" d="100"/>
          <a:sy n="78" d="100"/>
        </p:scale>
        <p:origin x="208" y="38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2EE65-1BC1-6744-BD71-47F706A2FCD2}" type="datetimeFigureOut">
              <a:rPr lang="en-AU" smtClean="0"/>
              <a:t>22/02/2016</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A61651-5DEC-2343-8506-C517ACEF0F84}" type="slidenum">
              <a:rPr lang="en-AU" smtClean="0"/>
              <a:t>‹#›</a:t>
            </a:fld>
            <a:endParaRPr lang="en-AU"/>
          </a:p>
        </p:txBody>
      </p:sp>
    </p:spTree>
    <p:extLst>
      <p:ext uri="{BB962C8B-B14F-4D97-AF65-F5344CB8AC3E}">
        <p14:creationId xmlns:p14="http://schemas.microsoft.com/office/powerpoint/2010/main" val="866459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AU" dirty="0" smtClean="0"/>
              <a:t>My thesis</a:t>
            </a:r>
            <a:r>
              <a:rPr lang="en-AU" baseline="0" dirty="0" smtClean="0"/>
              <a:t> is about understanding how interactions shape ecosystem resilience and how they can help us understand the functioning of the ecosystem</a:t>
            </a:r>
          </a:p>
          <a:p>
            <a:pPr marL="171450" indent="-171450">
              <a:buFont typeface="Arial" charset="0"/>
              <a:buChar char="•"/>
            </a:pPr>
            <a:r>
              <a:rPr lang="en-AU" baseline="0" dirty="0" smtClean="0"/>
              <a:t>I'm going to explain a couple of concepts that provide a backbone of my thesis</a:t>
            </a:r>
          </a:p>
          <a:p>
            <a:pPr marL="171450" indent="-171450">
              <a:buFont typeface="Arial" charset="0"/>
              <a:buChar char="•"/>
            </a:pPr>
            <a:r>
              <a:rPr lang="en-AU" baseline="0" dirty="0" smtClean="0"/>
              <a:t>mention outline</a:t>
            </a:r>
            <a:endParaRPr lang="en-AU" dirty="0"/>
          </a:p>
        </p:txBody>
      </p:sp>
      <p:sp>
        <p:nvSpPr>
          <p:cNvPr id="4" name="Slide Number Placeholder 3"/>
          <p:cNvSpPr>
            <a:spLocks noGrp="1"/>
          </p:cNvSpPr>
          <p:nvPr>
            <p:ph type="sldNum" sz="quarter" idx="10"/>
          </p:nvPr>
        </p:nvSpPr>
        <p:spPr/>
        <p:txBody>
          <a:bodyPr/>
          <a:lstStyle/>
          <a:p>
            <a:fld id="{BBA61651-5DEC-2343-8506-C517ACEF0F84}" type="slidenum">
              <a:rPr lang="en-AU" smtClean="0"/>
              <a:t>1</a:t>
            </a:fld>
            <a:endParaRPr lang="en-AU"/>
          </a:p>
        </p:txBody>
      </p:sp>
    </p:spTree>
    <p:extLst>
      <p:ext uri="{BB962C8B-B14F-4D97-AF65-F5344CB8AC3E}">
        <p14:creationId xmlns:p14="http://schemas.microsoft.com/office/powerpoint/2010/main" val="499298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AU" dirty="0" smtClean="0"/>
              <a:t>fo</a:t>
            </a:r>
            <a:r>
              <a:rPr lang="en-AU" baseline="0" dirty="0" smtClean="0"/>
              <a:t>r answering this question I will work with models of the community. </a:t>
            </a:r>
          </a:p>
          <a:p>
            <a:pPr marL="171450" indent="-171450">
              <a:buFont typeface="Arial" charset="0"/>
              <a:buChar char="•"/>
            </a:pPr>
            <a:r>
              <a:rPr lang="en-AU" baseline="0" dirty="0" smtClean="0"/>
              <a:t>the </a:t>
            </a:r>
            <a:r>
              <a:rPr lang="en-AU" baseline="0" dirty="0" err="1" smtClean="0"/>
              <a:t>abundnaces</a:t>
            </a:r>
            <a:r>
              <a:rPr lang="en-AU" baseline="0" dirty="0" smtClean="0"/>
              <a:t> of species is modelled as a function of the positive effects of mutualism and the negative effects of competition </a:t>
            </a:r>
          </a:p>
          <a:p>
            <a:pPr marL="171450" indent="-171450">
              <a:buFont typeface="Arial" charset="0"/>
              <a:buChar char="•"/>
            </a:pPr>
            <a:r>
              <a:rPr lang="en-AU" baseline="0" dirty="0" smtClean="0"/>
              <a:t>in the coexistence framework mutualism work as a stabilising force</a:t>
            </a:r>
            <a:endParaRPr lang="en-AU" dirty="0"/>
          </a:p>
        </p:txBody>
      </p:sp>
      <p:sp>
        <p:nvSpPr>
          <p:cNvPr id="4" name="Slide Number Placeholder 3"/>
          <p:cNvSpPr>
            <a:spLocks noGrp="1"/>
          </p:cNvSpPr>
          <p:nvPr>
            <p:ph type="sldNum" sz="quarter" idx="10"/>
          </p:nvPr>
        </p:nvSpPr>
        <p:spPr/>
        <p:txBody>
          <a:bodyPr/>
          <a:lstStyle/>
          <a:p>
            <a:fld id="{BBA61651-5DEC-2343-8506-C517ACEF0F84}" type="slidenum">
              <a:rPr lang="en-AU" smtClean="0"/>
              <a:t>10</a:t>
            </a:fld>
            <a:endParaRPr lang="en-AU"/>
          </a:p>
        </p:txBody>
      </p:sp>
    </p:spTree>
    <p:extLst>
      <p:ext uri="{BB962C8B-B14F-4D97-AF65-F5344CB8AC3E}">
        <p14:creationId xmlns:p14="http://schemas.microsoft.com/office/powerpoint/2010/main" val="1161037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AU" dirty="0" smtClean="0"/>
              <a:t>I</a:t>
            </a:r>
            <a:r>
              <a:rPr lang="en-AU" baseline="0" dirty="0" smtClean="0"/>
              <a:t> will use these models to answer the main question of this chapter, which is blah</a:t>
            </a:r>
          </a:p>
          <a:p>
            <a:pPr marL="171450" indent="-171450">
              <a:buFont typeface="Arial" charset="0"/>
              <a:buChar char="•"/>
            </a:pPr>
            <a:r>
              <a:rPr lang="en-AU" baseline="0" dirty="0" smtClean="0"/>
              <a:t>as the structure of the networks is so important determining the number of coexisting species and the stability of mutualistic networks it makes sense it has also an important effect on  the </a:t>
            </a:r>
            <a:r>
              <a:rPr lang="en-AU" baseline="0" dirty="0" err="1" smtClean="0"/>
              <a:t>invasibility</a:t>
            </a:r>
            <a:r>
              <a:rPr lang="en-AU" baseline="0" dirty="0" smtClean="0"/>
              <a:t> of the ecosystems. </a:t>
            </a:r>
          </a:p>
          <a:p>
            <a:pPr marL="171450" indent="-171450">
              <a:buFont typeface="Arial" charset="0"/>
              <a:buChar char="•"/>
            </a:pPr>
            <a:r>
              <a:rPr lang="en-AU" baseline="0" dirty="0" smtClean="0"/>
              <a:t>differences between plant and pollinators</a:t>
            </a:r>
          </a:p>
        </p:txBody>
      </p:sp>
      <p:sp>
        <p:nvSpPr>
          <p:cNvPr id="4" name="Slide Number Placeholder 3"/>
          <p:cNvSpPr>
            <a:spLocks noGrp="1"/>
          </p:cNvSpPr>
          <p:nvPr>
            <p:ph type="sldNum" sz="quarter" idx="10"/>
          </p:nvPr>
        </p:nvSpPr>
        <p:spPr/>
        <p:txBody>
          <a:bodyPr/>
          <a:lstStyle/>
          <a:p>
            <a:fld id="{BBA61651-5DEC-2343-8506-C517ACEF0F84}" type="slidenum">
              <a:rPr lang="en-AU" smtClean="0"/>
              <a:t>11</a:t>
            </a:fld>
            <a:endParaRPr lang="en-AU"/>
          </a:p>
        </p:txBody>
      </p:sp>
    </p:spTree>
    <p:extLst>
      <p:ext uri="{BB962C8B-B14F-4D97-AF65-F5344CB8AC3E}">
        <p14:creationId xmlns:p14="http://schemas.microsoft.com/office/powerpoint/2010/main" val="459358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There is some expectations on </a:t>
            </a:r>
            <a:r>
              <a:rPr lang="en-AU" baseline="0" dirty="0" err="1" smtClean="0"/>
              <a:t>nestedness</a:t>
            </a:r>
            <a:r>
              <a:rPr lang="en-AU" baseline="0" dirty="0" smtClean="0"/>
              <a:t> based on previous theoretical work, we have no idea what’s the effect of modularity </a:t>
            </a:r>
            <a:r>
              <a:rPr lang="en-AU" baseline="0" dirty="0" err="1" smtClean="0"/>
              <a:t>thoigh</a:t>
            </a:r>
            <a:endParaRPr lang="en-AU" dirty="0"/>
          </a:p>
        </p:txBody>
      </p:sp>
      <p:sp>
        <p:nvSpPr>
          <p:cNvPr id="4" name="Slide Number Placeholder 3"/>
          <p:cNvSpPr>
            <a:spLocks noGrp="1"/>
          </p:cNvSpPr>
          <p:nvPr>
            <p:ph type="sldNum" sz="quarter" idx="10"/>
          </p:nvPr>
        </p:nvSpPr>
        <p:spPr/>
        <p:txBody>
          <a:bodyPr/>
          <a:lstStyle/>
          <a:p>
            <a:fld id="{BBA61651-5DEC-2343-8506-C517ACEF0F84}" type="slidenum">
              <a:rPr lang="en-AU" smtClean="0"/>
              <a:t>12</a:t>
            </a:fld>
            <a:endParaRPr lang="en-AU"/>
          </a:p>
        </p:txBody>
      </p:sp>
    </p:spTree>
    <p:extLst>
      <p:ext uri="{BB962C8B-B14F-4D97-AF65-F5344CB8AC3E}">
        <p14:creationId xmlns:p14="http://schemas.microsoft.com/office/powerpoint/2010/main" val="1344056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 second</a:t>
            </a:r>
            <a:r>
              <a:rPr lang="en-AU" baseline="0" dirty="0" smtClean="0"/>
              <a:t> component of this chapter is to use the same models I </a:t>
            </a:r>
            <a:r>
              <a:rPr lang="en-AU" baseline="0" dirty="0" err="1" smtClean="0"/>
              <a:t>bult</a:t>
            </a:r>
            <a:r>
              <a:rPr lang="en-AU" baseline="0" dirty="0" smtClean="0"/>
              <a:t> to </a:t>
            </a:r>
            <a:r>
              <a:rPr lang="en-AU" baseline="0" dirty="0" err="1" smtClean="0"/>
              <a:t>examin</a:t>
            </a:r>
            <a:r>
              <a:rPr lang="en-AU" baseline="0" dirty="0" smtClean="0"/>
              <a:t> </a:t>
            </a:r>
            <a:r>
              <a:rPr lang="en-AU" baseline="0" dirty="0" err="1" smtClean="0"/>
              <a:t>invasibility</a:t>
            </a:r>
            <a:r>
              <a:rPr lang="en-AU" baseline="0" dirty="0" smtClean="0"/>
              <a:t> to see what happens after. to what extent this represent a small shift or a major regime shift or collapse</a:t>
            </a:r>
            <a:endParaRPr lang="en-AU" dirty="0"/>
          </a:p>
        </p:txBody>
      </p:sp>
      <p:sp>
        <p:nvSpPr>
          <p:cNvPr id="4" name="Slide Number Placeholder 3"/>
          <p:cNvSpPr>
            <a:spLocks noGrp="1"/>
          </p:cNvSpPr>
          <p:nvPr>
            <p:ph type="sldNum" sz="quarter" idx="10"/>
          </p:nvPr>
        </p:nvSpPr>
        <p:spPr/>
        <p:txBody>
          <a:bodyPr/>
          <a:lstStyle/>
          <a:p>
            <a:fld id="{BBA61651-5DEC-2343-8506-C517ACEF0F84}" type="slidenum">
              <a:rPr lang="en-AU" smtClean="0"/>
              <a:t>13</a:t>
            </a:fld>
            <a:endParaRPr lang="en-AU"/>
          </a:p>
        </p:txBody>
      </p:sp>
    </p:spTree>
    <p:extLst>
      <p:ext uri="{BB962C8B-B14F-4D97-AF65-F5344CB8AC3E}">
        <p14:creationId xmlns:p14="http://schemas.microsoft.com/office/powerpoint/2010/main" val="1057444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redundancy is usually seen as a positive thing</a:t>
            </a:r>
            <a:r>
              <a:rPr lang="en-AU" baseline="0" dirty="0" smtClean="0"/>
              <a:t> in ecosystems as it provides an insurance from loss. Example finances and engineering. </a:t>
            </a:r>
          </a:p>
          <a:p>
            <a:r>
              <a:rPr lang="en-AU" baseline="0" dirty="0" smtClean="0"/>
              <a:t>redundancy has been proposed to be a key factor contributing to community persistence because of portfolio effect</a:t>
            </a:r>
          </a:p>
          <a:p>
            <a:r>
              <a:rPr lang="en-AU" baseline="0" dirty="0" smtClean="0"/>
              <a:t>variability of the community is smaller than variability of single species</a:t>
            </a:r>
          </a:p>
          <a:p>
            <a:r>
              <a:rPr lang="en-AU" baseline="0" dirty="0" smtClean="0"/>
              <a:t>most in antagonistic networks, but we don’t know how redundancy works in mutualistic interactions</a:t>
            </a:r>
          </a:p>
        </p:txBody>
      </p:sp>
      <p:sp>
        <p:nvSpPr>
          <p:cNvPr id="4" name="Slide Number Placeholder 3"/>
          <p:cNvSpPr>
            <a:spLocks noGrp="1"/>
          </p:cNvSpPr>
          <p:nvPr>
            <p:ph type="sldNum" sz="quarter" idx="10"/>
          </p:nvPr>
        </p:nvSpPr>
        <p:spPr/>
        <p:txBody>
          <a:bodyPr/>
          <a:lstStyle/>
          <a:p>
            <a:fld id="{BBA61651-5DEC-2343-8506-C517ACEF0F84}" type="slidenum">
              <a:rPr lang="en-AU" smtClean="0"/>
              <a:t>14</a:t>
            </a:fld>
            <a:endParaRPr lang="en-AU"/>
          </a:p>
        </p:txBody>
      </p:sp>
    </p:spTree>
    <p:extLst>
      <p:ext uri="{BB962C8B-B14F-4D97-AF65-F5344CB8AC3E}">
        <p14:creationId xmlns:p14="http://schemas.microsoft.com/office/powerpoint/2010/main" val="1185964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mutualism</a:t>
            </a:r>
            <a:r>
              <a:rPr lang="en-AU" baseline="0" dirty="0" smtClean="0"/>
              <a:t> is special because interactions are though to have positive consequences</a:t>
            </a:r>
            <a:endParaRPr lang="en-AU" dirty="0"/>
          </a:p>
        </p:txBody>
      </p:sp>
      <p:sp>
        <p:nvSpPr>
          <p:cNvPr id="4" name="Slide Number Placeholder 3"/>
          <p:cNvSpPr>
            <a:spLocks noGrp="1"/>
          </p:cNvSpPr>
          <p:nvPr>
            <p:ph type="sldNum" sz="quarter" idx="10"/>
          </p:nvPr>
        </p:nvSpPr>
        <p:spPr/>
        <p:txBody>
          <a:bodyPr/>
          <a:lstStyle/>
          <a:p>
            <a:fld id="{BBA61651-5DEC-2343-8506-C517ACEF0F84}" type="slidenum">
              <a:rPr lang="en-AU" smtClean="0"/>
              <a:t>15</a:t>
            </a:fld>
            <a:endParaRPr lang="en-AU"/>
          </a:p>
        </p:txBody>
      </p:sp>
    </p:spTree>
    <p:extLst>
      <p:ext uri="{BB962C8B-B14F-4D97-AF65-F5344CB8AC3E}">
        <p14:creationId xmlns:p14="http://schemas.microsoft.com/office/powerpoint/2010/main" val="1302866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despite being widely</a:t>
            </a:r>
            <a:r>
              <a:rPr lang="en-AU" baseline="0" dirty="0" smtClean="0"/>
              <a:t> </a:t>
            </a:r>
            <a:r>
              <a:rPr lang="en-AU" baseline="0" dirty="0" err="1" smtClean="0"/>
              <a:t>awcknoledged</a:t>
            </a:r>
            <a:r>
              <a:rPr lang="en-AU" baseline="0" dirty="0" smtClean="0"/>
              <a:t> empirically, competition of pollination it has not been integrated into standard models of mutualism</a:t>
            </a:r>
            <a:endParaRPr lang="en-AU" dirty="0"/>
          </a:p>
        </p:txBody>
      </p:sp>
      <p:sp>
        <p:nvSpPr>
          <p:cNvPr id="4" name="Slide Number Placeholder 3"/>
          <p:cNvSpPr>
            <a:spLocks noGrp="1"/>
          </p:cNvSpPr>
          <p:nvPr>
            <p:ph type="sldNum" sz="quarter" idx="10"/>
          </p:nvPr>
        </p:nvSpPr>
        <p:spPr/>
        <p:txBody>
          <a:bodyPr/>
          <a:lstStyle/>
          <a:p>
            <a:fld id="{BBA61651-5DEC-2343-8506-C517ACEF0F84}" type="slidenum">
              <a:rPr lang="en-AU" smtClean="0"/>
              <a:t>17</a:t>
            </a:fld>
            <a:endParaRPr lang="en-AU"/>
          </a:p>
        </p:txBody>
      </p:sp>
    </p:spTree>
    <p:extLst>
      <p:ext uri="{BB962C8B-B14F-4D97-AF65-F5344CB8AC3E}">
        <p14:creationId xmlns:p14="http://schemas.microsoft.com/office/powerpoint/2010/main" val="283292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My</a:t>
            </a:r>
            <a:r>
              <a:rPr lang="en-AU" baseline="0" dirty="0" smtClean="0"/>
              <a:t> </a:t>
            </a:r>
            <a:r>
              <a:rPr lang="en-AU" baseline="0" dirty="0" err="1" smtClean="0"/>
              <a:t>hypotheis</a:t>
            </a:r>
            <a:r>
              <a:rPr lang="en-AU" baseline="0" dirty="0" smtClean="0"/>
              <a:t> is that this </a:t>
            </a:r>
            <a:r>
              <a:rPr lang="en-AU" baseline="0" dirty="0" err="1" smtClean="0"/>
              <a:t>mechanims</a:t>
            </a:r>
            <a:r>
              <a:rPr lang="en-AU" baseline="0" dirty="0" smtClean="0"/>
              <a:t>, by affecting the effects of redundancy can explain the patterns observed in natural communities. Which is a level of redundancy that balances between minimising the competitive effects while maximising the positive ones</a:t>
            </a:r>
          </a:p>
        </p:txBody>
      </p:sp>
      <p:sp>
        <p:nvSpPr>
          <p:cNvPr id="4" name="Slide Number Placeholder 3"/>
          <p:cNvSpPr>
            <a:spLocks noGrp="1"/>
          </p:cNvSpPr>
          <p:nvPr>
            <p:ph type="sldNum" sz="quarter" idx="10"/>
          </p:nvPr>
        </p:nvSpPr>
        <p:spPr/>
        <p:txBody>
          <a:bodyPr/>
          <a:lstStyle/>
          <a:p>
            <a:fld id="{BBA61651-5DEC-2343-8506-C517ACEF0F84}" type="slidenum">
              <a:rPr lang="en-AU" smtClean="0"/>
              <a:t>18</a:t>
            </a:fld>
            <a:endParaRPr lang="en-AU"/>
          </a:p>
        </p:txBody>
      </p:sp>
    </p:spTree>
    <p:extLst>
      <p:ext uri="{BB962C8B-B14F-4D97-AF65-F5344CB8AC3E}">
        <p14:creationId xmlns:p14="http://schemas.microsoft.com/office/powerpoint/2010/main" val="324642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another</a:t>
            </a:r>
            <a:r>
              <a:rPr lang="en-AU" baseline="0" dirty="0" smtClean="0"/>
              <a:t> scale of redundancy is local. Any mutualistic network can be assembled using this three motifs of interactions, we can look at them as building blocks for the pollination community. </a:t>
            </a:r>
          </a:p>
          <a:p>
            <a:r>
              <a:rPr lang="en-AU" baseline="0" dirty="0" smtClean="0"/>
              <a:t>I’ll analyse the stability of these three modules independently and then their contribution to the whole network stability with and without competition for pollination.</a:t>
            </a:r>
            <a:endParaRPr lang="en-AU" dirty="0"/>
          </a:p>
        </p:txBody>
      </p:sp>
      <p:sp>
        <p:nvSpPr>
          <p:cNvPr id="4" name="Slide Number Placeholder 3"/>
          <p:cNvSpPr>
            <a:spLocks noGrp="1"/>
          </p:cNvSpPr>
          <p:nvPr>
            <p:ph type="sldNum" sz="quarter" idx="10"/>
          </p:nvPr>
        </p:nvSpPr>
        <p:spPr/>
        <p:txBody>
          <a:bodyPr/>
          <a:lstStyle/>
          <a:p>
            <a:fld id="{BBA61651-5DEC-2343-8506-C517ACEF0F84}" type="slidenum">
              <a:rPr lang="en-AU" smtClean="0"/>
              <a:t>19</a:t>
            </a:fld>
            <a:endParaRPr lang="en-AU"/>
          </a:p>
        </p:txBody>
      </p:sp>
    </p:spTree>
    <p:extLst>
      <p:ext uri="{BB962C8B-B14F-4D97-AF65-F5344CB8AC3E}">
        <p14:creationId xmlns:p14="http://schemas.microsoft.com/office/powerpoint/2010/main" val="973396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how they are as a pattern and the consequences for stability – there is empirical evidence but no mechanism that explains the observed structures</a:t>
            </a:r>
          </a:p>
        </p:txBody>
      </p:sp>
      <p:sp>
        <p:nvSpPr>
          <p:cNvPr id="4" name="Slide Number Placeholder 3"/>
          <p:cNvSpPr>
            <a:spLocks noGrp="1"/>
          </p:cNvSpPr>
          <p:nvPr>
            <p:ph type="sldNum" sz="quarter" idx="10"/>
          </p:nvPr>
        </p:nvSpPr>
        <p:spPr/>
        <p:txBody>
          <a:bodyPr/>
          <a:lstStyle/>
          <a:p>
            <a:fld id="{BBA61651-5DEC-2343-8506-C517ACEF0F84}" type="slidenum">
              <a:rPr lang="en-AU" smtClean="0"/>
              <a:t>20</a:t>
            </a:fld>
            <a:endParaRPr lang="en-AU"/>
          </a:p>
        </p:txBody>
      </p:sp>
    </p:spTree>
    <p:extLst>
      <p:ext uri="{BB962C8B-B14F-4D97-AF65-F5344CB8AC3E}">
        <p14:creationId xmlns:p14="http://schemas.microsoft.com/office/powerpoint/2010/main" val="1119912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AU" dirty="0" smtClean="0"/>
              <a:t>Importance of ecosystems </a:t>
            </a:r>
          </a:p>
          <a:p>
            <a:endParaRPr lang="en-AU" dirty="0"/>
          </a:p>
        </p:txBody>
      </p:sp>
      <p:sp>
        <p:nvSpPr>
          <p:cNvPr id="4" name="Slide Number Placeholder 3"/>
          <p:cNvSpPr>
            <a:spLocks noGrp="1"/>
          </p:cNvSpPr>
          <p:nvPr>
            <p:ph type="sldNum" sz="quarter" idx="10"/>
          </p:nvPr>
        </p:nvSpPr>
        <p:spPr/>
        <p:txBody>
          <a:bodyPr/>
          <a:lstStyle/>
          <a:p>
            <a:fld id="{BBA61651-5DEC-2343-8506-C517ACEF0F84}" type="slidenum">
              <a:rPr lang="en-AU" smtClean="0"/>
              <a:t>2</a:t>
            </a:fld>
            <a:endParaRPr lang="en-AU"/>
          </a:p>
        </p:txBody>
      </p:sp>
    </p:spTree>
    <p:extLst>
      <p:ext uri="{BB962C8B-B14F-4D97-AF65-F5344CB8AC3E}">
        <p14:creationId xmlns:p14="http://schemas.microsoft.com/office/powerpoint/2010/main" val="1411710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finally I want to</a:t>
            </a:r>
            <a:r>
              <a:rPr lang="en-AU" baseline="0" dirty="0" smtClean="0"/>
              <a:t> evaluate</a:t>
            </a:r>
            <a:endParaRPr lang="en-AU" dirty="0"/>
          </a:p>
        </p:txBody>
      </p:sp>
      <p:sp>
        <p:nvSpPr>
          <p:cNvPr id="4" name="Slide Number Placeholder 3"/>
          <p:cNvSpPr>
            <a:spLocks noGrp="1"/>
          </p:cNvSpPr>
          <p:nvPr>
            <p:ph type="sldNum" sz="quarter" idx="10"/>
          </p:nvPr>
        </p:nvSpPr>
        <p:spPr/>
        <p:txBody>
          <a:bodyPr/>
          <a:lstStyle/>
          <a:p>
            <a:fld id="{BBA61651-5DEC-2343-8506-C517ACEF0F84}" type="slidenum">
              <a:rPr lang="en-AU" smtClean="0"/>
              <a:t>21</a:t>
            </a:fld>
            <a:endParaRPr lang="en-AU"/>
          </a:p>
        </p:txBody>
      </p:sp>
    </p:spTree>
    <p:extLst>
      <p:ext uri="{BB962C8B-B14F-4D97-AF65-F5344CB8AC3E}">
        <p14:creationId xmlns:p14="http://schemas.microsoft.com/office/powerpoint/2010/main" val="458971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in the third chapter I want to explore how structural patterns of species interactions could be used for management and restoration</a:t>
            </a:r>
          </a:p>
        </p:txBody>
      </p:sp>
      <p:sp>
        <p:nvSpPr>
          <p:cNvPr id="4" name="Slide Number Placeholder 3"/>
          <p:cNvSpPr>
            <a:spLocks noGrp="1"/>
          </p:cNvSpPr>
          <p:nvPr>
            <p:ph type="sldNum" sz="quarter" idx="10"/>
          </p:nvPr>
        </p:nvSpPr>
        <p:spPr/>
        <p:txBody>
          <a:bodyPr/>
          <a:lstStyle/>
          <a:p>
            <a:fld id="{BBA61651-5DEC-2343-8506-C517ACEF0F84}" type="slidenum">
              <a:rPr lang="en-AU" smtClean="0"/>
              <a:t>23</a:t>
            </a:fld>
            <a:endParaRPr lang="en-AU"/>
          </a:p>
        </p:txBody>
      </p:sp>
    </p:spTree>
    <p:extLst>
      <p:ext uri="{BB962C8B-B14F-4D97-AF65-F5344CB8AC3E}">
        <p14:creationId xmlns:p14="http://schemas.microsoft.com/office/powerpoint/2010/main" val="1049223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trivial solution to control</a:t>
            </a:r>
            <a:r>
              <a:rPr lang="en-AU" baseline="0" dirty="0" smtClean="0"/>
              <a:t> the state of the ecosystem</a:t>
            </a:r>
            <a:r>
              <a:rPr lang="en-AU" dirty="0" smtClean="0"/>
              <a:t> would</a:t>
            </a:r>
            <a:r>
              <a:rPr lang="en-AU" baseline="0" dirty="0" smtClean="0"/>
              <a:t> be to manage every single species in the community. that’s infeasible and unrealistic,</a:t>
            </a:r>
          </a:p>
          <a:p>
            <a:r>
              <a:rPr lang="en-AU" baseline="0" dirty="0" smtClean="0"/>
              <a:t>find species like the sea otter and focus management interventions on those species</a:t>
            </a:r>
          </a:p>
        </p:txBody>
      </p:sp>
      <p:sp>
        <p:nvSpPr>
          <p:cNvPr id="4" name="Slide Number Placeholder 3"/>
          <p:cNvSpPr>
            <a:spLocks noGrp="1"/>
          </p:cNvSpPr>
          <p:nvPr>
            <p:ph type="sldNum" sz="quarter" idx="10"/>
          </p:nvPr>
        </p:nvSpPr>
        <p:spPr/>
        <p:txBody>
          <a:bodyPr/>
          <a:lstStyle/>
          <a:p>
            <a:fld id="{BBA61651-5DEC-2343-8506-C517ACEF0F84}" type="slidenum">
              <a:rPr lang="en-AU" smtClean="0"/>
              <a:t>26</a:t>
            </a:fld>
            <a:endParaRPr lang="en-AU"/>
          </a:p>
        </p:txBody>
      </p:sp>
    </p:spTree>
    <p:extLst>
      <p:ext uri="{BB962C8B-B14F-4D97-AF65-F5344CB8AC3E}">
        <p14:creationId xmlns:p14="http://schemas.microsoft.com/office/powerpoint/2010/main" val="725976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used to</a:t>
            </a:r>
            <a:r>
              <a:rPr lang="en-AU" baseline="0" dirty="0" smtClean="0"/>
              <a:t> find minimum sets in diverse areas or graph theory, image processing and computational chemistry</a:t>
            </a:r>
          </a:p>
          <a:p>
            <a:r>
              <a:rPr lang="en-AU" baseline="0" dirty="0" smtClean="0"/>
              <a:t>here I use an example with species as predator and preys because it’s easier to understand</a:t>
            </a:r>
          </a:p>
          <a:p>
            <a:r>
              <a:rPr lang="en-AU" baseline="0" dirty="0" smtClean="0"/>
              <a:t>one species needs to be managed if it’s not being matched by another one </a:t>
            </a:r>
            <a:endParaRPr lang="en-AU" dirty="0"/>
          </a:p>
        </p:txBody>
      </p:sp>
      <p:sp>
        <p:nvSpPr>
          <p:cNvPr id="4" name="Slide Number Placeholder 3"/>
          <p:cNvSpPr>
            <a:spLocks noGrp="1"/>
          </p:cNvSpPr>
          <p:nvPr>
            <p:ph type="sldNum" sz="quarter" idx="10"/>
          </p:nvPr>
        </p:nvSpPr>
        <p:spPr/>
        <p:txBody>
          <a:bodyPr/>
          <a:lstStyle/>
          <a:p>
            <a:fld id="{BBA61651-5DEC-2343-8506-C517ACEF0F84}" type="slidenum">
              <a:rPr lang="en-AU" smtClean="0"/>
              <a:t>27</a:t>
            </a:fld>
            <a:endParaRPr lang="en-AU"/>
          </a:p>
        </p:txBody>
      </p:sp>
    </p:spTree>
    <p:extLst>
      <p:ext uri="{BB962C8B-B14F-4D97-AF65-F5344CB8AC3E}">
        <p14:creationId xmlns:p14="http://schemas.microsoft.com/office/powerpoint/2010/main" val="936561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BBA61651-5DEC-2343-8506-C517ACEF0F84}" type="slidenum">
              <a:rPr lang="en-AU" smtClean="0"/>
              <a:t>36</a:t>
            </a:fld>
            <a:endParaRPr lang="en-AU"/>
          </a:p>
        </p:txBody>
      </p:sp>
    </p:spTree>
    <p:extLst>
      <p:ext uri="{BB962C8B-B14F-4D97-AF65-F5344CB8AC3E}">
        <p14:creationId xmlns:p14="http://schemas.microsoft.com/office/powerpoint/2010/main" val="867865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AU" dirty="0" smtClean="0"/>
              <a:t>The first is coexistence theory, proposed by Peter</a:t>
            </a:r>
            <a:r>
              <a:rPr lang="en-AU" baseline="0" dirty="0" smtClean="0"/>
              <a:t> </a:t>
            </a:r>
            <a:r>
              <a:rPr lang="en-AU" baseline="0" dirty="0" err="1" smtClean="0"/>
              <a:t>Chesson</a:t>
            </a:r>
            <a:r>
              <a:rPr lang="en-AU" baseline="0" dirty="0" smtClean="0"/>
              <a:t> on the late 90s</a:t>
            </a:r>
            <a:endParaRPr lang="en-AU" dirty="0"/>
          </a:p>
        </p:txBody>
      </p:sp>
      <p:sp>
        <p:nvSpPr>
          <p:cNvPr id="4" name="Slide Number Placeholder 3"/>
          <p:cNvSpPr>
            <a:spLocks noGrp="1"/>
          </p:cNvSpPr>
          <p:nvPr>
            <p:ph type="sldNum" sz="quarter" idx="10"/>
          </p:nvPr>
        </p:nvSpPr>
        <p:spPr/>
        <p:txBody>
          <a:bodyPr/>
          <a:lstStyle/>
          <a:p>
            <a:fld id="{BBA61651-5DEC-2343-8506-C517ACEF0F84}" type="slidenum">
              <a:rPr lang="en-AU" smtClean="0"/>
              <a:t>3</a:t>
            </a:fld>
            <a:endParaRPr lang="en-AU"/>
          </a:p>
        </p:txBody>
      </p:sp>
    </p:spTree>
    <p:extLst>
      <p:ext uri="{BB962C8B-B14F-4D97-AF65-F5344CB8AC3E}">
        <p14:creationId xmlns:p14="http://schemas.microsoft.com/office/powerpoint/2010/main" val="1027840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AU" dirty="0" smtClean="0"/>
              <a:t>it</a:t>
            </a:r>
            <a:r>
              <a:rPr lang="en-AU" baseline="0" dirty="0" smtClean="0"/>
              <a:t> states that </a:t>
            </a:r>
            <a:r>
              <a:rPr lang="en-AU" dirty="0" smtClean="0"/>
              <a:t>coexistence</a:t>
            </a:r>
            <a:r>
              <a:rPr lang="en-AU" baseline="0" dirty="0" smtClean="0"/>
              <a:t> is achieved when stabilising forces like niche differentiation balance destabilising forces like fitness equivalence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AU" baseline="0" dirty="0" smtClean="0"/>
              <a:t>so the beauty of this framework is that it boils down coexistence to competitive traits of species so that species tend to </a:t>
            </a:r>
            <a:r>
              <a:rPr lang="en-AU" baseline="0" dirty="0" err="1" smtClean="0"/>
              <a:t>coexiste</a:t>
            </a:r>
            <a:r>
              <a:rPr lang="en-AU" baseline="0" dirty="0" smtClean="0"/>
              <a:t> when </a:t>
            </a:r>
            <a:r>
              <a:rPr lang="en-AU" baseline="0" dirty="0" err="1" smtClean="0"/>
              <a:t>interspeciefic</a:t>
            </a:r>
            <a:r>
              <a:rPr lang="en-AU" baseline="0" dirty="0" smtClean="0"/>
              <a:t> competition is smaller than intraspecific competition</a:t>
            </a:r>
          </a:p>
        </p:txBody>
      </p:sp>
      <p:sp>
        <p:nvSpPr>
          <p:cNvPr id="4" name="Slide Number Placeholder 3"/>
          <p:cNvSpPr>
            <a:spLocks noGrp="1"/>
          </p:cNvSpPr>
          <p:nvPr>
            <p:ph type="sldNum" sz="quarter" idx="10"/>
          </p:nvPr>
        </p:nvSpPr>
        <p:spPr/>
        <p:txBody>
          <a:bodyPr/>
          <a:lstStyle/>
          <a:p>
            <a:fld id="{BBA61651-5DEC-2343-8506-C517ACEF0F84}" type="slidenum">
              <a:rPr lang="en-AU" smtClean="0"/>
              <a:t>4</a:t>
            </a:fld>
            <a:endParaRPr lang="en-AU"/>
          </a:p>
        </p:txBody>
      </p:sp>
    </p:spTree>
    <p:extLst>
      <p:ext uri="{BB962C8B-B14F-4D97-AF65-F5344CB8AC3E}">
        <p14:creationId xmlns:p14="http://schemas.microsoft.com/office/powerpoint/2010/main" val="560087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AU" dirty="0" smtClean="0"/>
              <a:t>the</a:t>
            </a:r>
            <a:r>
              <a:rPr lang="en-AU" baseline="0" dirty="0" smtClean="0"/>
              <a:t> second backbone is that I’m focusing on mutualistic interactions like those existing between plants and pollinators.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AU" baseline="0" dirty="0" smtClean="0"/>
              <a:t>while it’s very important for some ecosystem services in particular food production and biodiversity, mutualism has been much less studied compared to competition</a:t>
            </a:r>
            <a:endParaRPr lang="en-AU" dirty="0"/>
          </a:p>
        </p:txBody>
      </p:sp>
      <p:sp>
        <p:nvSpPr>
          <p:cNvPr id="4" name="Slide Number Placeholder 3"/>
          <p:cNvSpPr>
            <a:spLocks noGrp="1"/>
          </p:cNvSpPr>
          <p:nvPr>
            <p:ph type="sldNum" sz="quarter" idx="10"/>
          </p:nvPr>
        </p:nvSpPr>
        <p:spPr/>
        <p:txBody>
          <a:bodyPr/>
          <a:lstStyle/>
          <a:p>
            <a:fld id="{BBA61651-5DEC-2343-8506-C517ACEF0F84}" type="slidenum">
              <a:rPr lang="en-AU" smtClean="0"/>
              <a:t>5</a:t>
            </a:fld>
            <a:endParaRPr lang="en-AU"/>
          </a:p>
        </p:txBody>
      </p:sp>
    </p:spTree>
    <p:extLst>
      <p:ext uri="{BB962C8B-B14F-4D97-AF65-F5344CB8AC3E}">
        <p14:creationId xmlns:p14="http://schemas.microsoft.com/office/powerpoint/2010/main" val="904390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AU" baseline="0" dirty="0" smtClean="0"/>
              <a:t>invasions are one of the major drivers of global change.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AU" baseline="0" dirty="0" smtClean="0"/>
              <a:t>over the last years we have been doing good progress on understanding the causes and consequences of invasions but it has been focused on negative interactions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AU" baseline="0" dirty="0" smtClean="0"/>
              <a:t>even though empirical evidence suggest that the establishment of an invasive can be greatly enhanced by a positive relationship</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AU" b="1" baseline="0" dirty="0" smtClean="0"/>
              <a:t>I want to understand how the structure affects the </a:t>
            </a:r>
            <a:r>
              <a:rPr lang="en-AU" b="1" baseline="0" dirty="0" err="1" smtClean="0"/>
              <a:t>invasibility</a:t>
            </a:r>
            <a:r>
              <a:rPr lang="en-AU" b="1" baseline="0" dirty="0" smtClean="0"/>
              <a:t> of the pollination communities</a:t>
            </a:r>
          </a:p>
        </p:txBody>
      </p:sp>
      <p:sp>
        <p:nvSpPr>
          <p:cNvPr id="4" name="Slide Number Placeholder 3"/>
          <p:cNvSpPr>
            <a:spLocks noGrp="1"/>
          </p:cNvSpPr>
          <p:nvPr>
            <p:ph type="sldNum" sz="quarter" idx="10"/>
          </p:nvPr>
        </p:nvSpPr>
        <p:spPr/>
        <p:txBody>
          <a:bodyPr/>
          <a:lstStyle/>
          <a:p>
            <a:fld id="{BBA61651-5DEC-2343-8506-C517ACEF0F84}" type="slidenum">
              <a:rPr lang="en-AU" smtClean="0"/>
              <a:t>6</a:t>
            </a:fld>
            <a:endParaRPr lang="en-AU"/>
          </a:p>
        </p:txBody>
      </p:sp>
    </p:spTree>
    <p:extLst>
      <p:ext uri="{BB962C8B-B14F-4D97-AF65-F5344CB8AC3E}">
        <p14:creationId xmlns:p14="http://schemas.microsoft.com/office/powerpoint/2010/main" val="1449366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AU" baseline="0" dirty="0" smtClean="0"/>
              <a:t>implications both for the stability and and the number of coexisting species can be changed when invasive species enter the community</a:t>
            </a:r>
          </a:p>
        </p:txBody>
      </p:sp>
      <p:sp>
        <p:nvSpPr>
          <p:cNvPr id="4" name="Slide Number Placeholder 3"/>
          <p:cNvSpPr>
            <a:spLocks noGrp="1"/>
          </p:cNvSpPr>
          <p:nvPr>
            <p:ph type="sldNum" sz="quarter" idx="10"/>
          </p:nvPr>
        </p:nvSpPr>
        <p:spPr/>
        <p:txBody>
          <a:bodyPr/>
          <a:lstStyle/>
          <a:p>
            <a:fld id="{BBA61651-5DEC-2343-8506-C517ACEF0F84}" type="slidenum">
              <a:rPr lang="en-AU" smtClean="0"/>
              <a:t>7</a:t>
            </a:fld>
            <a:endParaRPr lang="en-AU"/>
          </a:p>
        </p:txBody>
      </p:sp>
    </p:spTree>
    <p:extLst>
      <p:ext uri="{BB962C8B-B14F-4D97-AF65-F5344CB8AC3E}">
        <p14:creationId xmlns:p14="http://schemas.microsoft.com/office/powerpoint/2010/main" val="1769227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AU" dirty="0" err="1" smtClean="0"/>
              <a:t>nestedness</a:t>
            </a:r>
            <a:r>
              <a:rPr lang="en-AU" baseline="0" dirty="0" smtClean="0"/>
              <a:t> is pervasive to plant pollination </a:t>
            </a:r>
            <a:r>
              <a:rPr lang="en-AU" baseline="0" dirty="0" err="1" smtClean="0"/>
              <a:t>communitues</a:t>
            </a:r>
            <a:r>
              <a:rPr lang="en-AU" baseline="0" dirty="0" smtClean="0"/>
              <a:t>. it is when …</a:t>
            </a:r>
          </a:p>
          <a:p>
            <a:pPr marL="171450" indent="-171450">
              <a:buFont typeface="Arial" charset="0"/>
              <a:buChar char="•"/>
            </a:pPr>
            <a:r>
              <a:rPr lang="en-AU" baseline="0" dirty="0" smtClean="0"/>
              <a:t>has been shown that nested structures facilitate coexistence and delay the onset of catastrophic regime shifts</a:t>
            </a:r>
            <a:endParaRPr lang="en-AU" dirty="0"/>
          </a:p>
        </p:txBody>
      </p:sp>
      <p:sp>
        <p:nvSpPr>
          <p:cNvPr id="4" name="Slide Number Placeholder 3"/>
          <p:cNvSpPr>
            <a:spLocks noGrp="1"/>
          </p:cNvSpPr>
          <p:nvPr>
            <p:ph type="sldNum" sz="quarter" idx="10"/>
          </p:nvPr>
        </p:nvSpPr>
        <p:spPr/>
        <p:txBody>
          <a:bodyPr/>
          <a:lstStyle/>
          <a:p>
            <a:fld id="{BBA61651-5DEC-2343-8506-C517ACEF0F84}" type="slidenum">
              <a:rPr lang="en-AU" smtClean="0"/>
              <a:t>8</a:t>
            </a:fld>
            <a:endParaRPr lang="en-AU"/>
          </a:p>
        </p:txBody>
      </p:sp>
    </p:spTree>
    <p:extLst>
      <p:ext uri="{BB962C8B-B14F-4D97-AF65-F5344CB8AC3E}">
        <p14:creationId xmlns:p14="http://schemas.microsoft.com/office/powerpoint/2010/main" val="915705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AU" dirty="0" smtClean="0"/>
              <a:t>modules are ”compartments” of closely interacting species, related</a:t>
            </a:r>
            <a:r>
              <a:rPr lang="en-AU" baseline="0" dirty="0" smtClean="0"/>
              <a:t> to trait matching and pollination syndromes.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AU" baseline="0" dirty="0" smtClean="0"/>
              <a:t>limits the spread of disturbances</a:t>
            </a:r>
          </a:p>
          <a:p>
            <a:endParaRPr lang="en-AU" dirty="0"/>
          </a:p>
        </p:txBody>
      </p:sp>
      <p:sp>
        <p:nvSpPr>
          <p:cNvPr id="4" name="Slide Number Placeholder 3"/>
          <p:cNvSpPr>
            <a:spLocks noGrp="1"/>
          </p:cNvSpPr>
          <p:nvPr>
            <p:ph type="sldNum" sz="quarter" idx="10"/>
          </p:nvPr>
        </p:nvSpPr>
        <p:spPr/>
        <p:txBody>
          <a:bodyPr/>
          <a:lstStyle/>
          <a:p>
            <a:fld id="{BBA61651-5DEC-2343-8506-C517ACEF0F84}" type="slidenum">
              <a:rPr lang="en-AU" smtClean="0"/>
              <a:t>9</a:t>
            </a:fld>
            <a:endParaRPr lang="en-AU"/>
          </a:p>
        </p:txBody>
      </p:sp>
    </p:spTree>
    <p:extLst>
      <p:ext uri="{BB962C8B-B14F-4D97-AF65-F5344CB8AC3E}">
        <p14:creationId xmlns:p14="http://schemas.microsoft.com/office/powerpoint/2010/main" val="531192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5EDEAC8A-37C8-CE44-969E-344FEF2C5DFB}" type="datetimeFigureOut">
              <a:rPr lang="en-AU" smtClean="0"/>
              <a:t>19/02/2016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7D6422C-71D0-9649-ADB5-0E28E476DAA7}" type="slidenum">
              <a:rPr lang="en-AU" smtClean="0"/>
              <a:t>‹#›</a:t>
            </a:fld>
            <a:endParaRPr lang="en-AU"/>
          </a:p>
        </p:txBody>
      </p:sp>
    </p:spTree>
    <p:extLst>
      <p:ext uri="{BB962C8B-B14F-4D97-AF65-F5344CB8AC3E}">
        <p14:creationId xmlns:p14="http://schemas.microsoft.com/office/powerpoint/2010/main" val="1488609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DEAC8A-37C8-CE44-969E-344FEF2C5DFB}" type="datetimeFigureOut">
              <a:rPr lang="en-AU" smtClean="0"/>
              <a:t>19/02/2016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7D6422C-71D0-9649-ADB5-0E28E476DAA7}" type="slidenum">
              <a:rPr lang="en-AU" smtClean="0"/>
              <a:t>‹#›</a:t>
            </a:fld>
            <a:endParaRPr lang="en-AU"/>
          </a:p>
        </p:txBody>
      </p:sp>
    </p:spTree>
    <p:extLst>
      <p:ext uri="{BB962C8B-B14F-4D97-AF65-F5344CB8AC3E}">
        <p14:creationId xmlns:p14="http://schemas.microsoft.com/office/powerpoint/2010/main" val="2042592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5EDEAC8A-37C8-CE44-969E-344FEF2C5DFB}" type="datetimeFigureOut">
              <a:rPr lang="en-AU" smtClean="0"/>
              <a:t>19/02/2016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7D6422C-71D0-9649-ADB5-0E28E476DAA7}" type="slidenum">
              <a:rPr lang="en-AU" smtClean="0"/>
              <a:t>‹#›</a:t>
            </a:fld>
            <a:endParaRPr lang="en-AU"/>
          </a:p>
        </p:txBody>
      </p:sp>
    </p:spTree>
    <p:extLst>
      <p:ext uri="{BB962C8B-B14F-4D97-AF65-F5344CB8AC3E}">
        <p14:creationId xmlns:p14="http://schemas.microsoft.com/office/powerpoint/2010/main" val="1734068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5EDEAC8A-37C8-CE44-969E-344FEF2C5DFB}" type="datetimeFigureOut">
              <a:rPr lang="en-AU" smtClean="0"/>
              <a:t>19/02/2016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7D6422C-71D0-9649-ADB5-0E28E476DAA7}" type="slidenum">
              <a:rPr lang="en-AU" smtClean="0"/>
              <a:t>‹#›</a:t>
            </a:fld>
            <a:endParaRPr lang="en-AU"/>
          </a:p>
        </p:txBody>
      </p:sp>
    </p:spTree>
    <p:extLst>
      <p:ext uri="{BB962C8B-B14F-4D97-AF65-F5344CB8AC3E}">
        <p14:creationId xmlns:p14="http://schemas.microsoft.com/office/powerpoint/2010/main" val="31292988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5EDEAC8A-37C8-CE44-969E-344FEF2C5DFB}" type="datetimeFigureOut">
              <a:rPr lang="en-AU" smtClean="0"/>
              <a:t>19/02/2016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7D6422C-71D0-9649-ADB5-0E28E476DAA7}" type="slidenum">
              <a:rPr lang="en-AU" smtClean="0"/>
              <a:t>‹#›</a:t>
            </a:fld>
            <a:endParaRPr lang="en-AU"/>
          </a:p>
        </p:txBody>
      </p:sp>
    </p:spTree>
    <p:extLst>
      <p:ext uri="{BB962C8B-B14F-4D97-AF65-F5344CB8AC3E}">
        <p14:creationId xmlns:p14="http://schemas.microsoft.com/office/powerpoint/2010/main" val="868773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DEAC8A-37C8-CE44-969E-344FEF2C5DFB}" type="datetimeFigureOut">
              <a:rPr lang="en-AU" smtClean="0"/>
              <a:t>19/02/2016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7D6422C-71D0-9649-ADB5-0E28E476DAA7}" type="slidenum">
              <a:rPr lang="en-AU" smtClean="0"/>
              <a:t>‹#›</a:t>
            </a:fld>
            <a:endParaRPr lang="en-AU"/>
          </a:p>
        </p:txBody>
      </p:sp>
    </p:spTree>
    <p:extLst>
      <p:ext uri="{BB962C8B-B14F-4D97-AF65-F5344CB8AC3E}">
        <p14:creationId xmlns:p14="http://schemas.microsoft.com/office/powerpoint/2010/main" val="739923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5EDEAC8A-37C8-CE44-969E-344FEF2C5DFB}" type="datetimeFigureOut">
              <a:rPr lang="en-AU" smtClean="0"/>
              <a:t>19/02/2016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7D6422C-71D0-9649-ADB5-0E28E476DAA7}" type="slidenum">
              <a:rPr lang="en-AU" smtClean="0"/>
              <a:t>‹#›</a:t>
            </a:fld>
            <a:endParaRPr lang="en-AU"/>
          </a:p>
        </p:txBody>
      </p:sp>
    </p:spTree>
    <p:extLst>
      <p:ext uri="{BB962C8B-B14F-4D97-AF65-F5344CB8AC3E}">
        <p14:creationId xmlns:p14="http://schemas.microsoft.com/office/powerpoint/2010/main" val="1969662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5EDEAC8A-37C8-CE44-969E-344FEF2C5DFB}" type="datetimeFigureOut">
              <a:rPr lang="en-AU" smtClean="0"/>
              <a:t>19/02/2016</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17D6422C-71D0-9649-ADB5-0E28E476DAA7}" type="slidenum">
              <a:rPr lang="en-AU" smtClean="0"/>
              <a:t>‹#›</a:t>
            </a:fld>
            <a:endParaRPr lang="en-AU"/>
          </a:p>
        </p:txBody>
      </p:sp>
    </p:spTree>
    <p:extLst>
      <p:ext uri="{BB962C8B-B14F-4D97-AF65-F5344CB8AC3E}">
        <p14:creationId xmlns:p14="http://schemas.microsoft.com/office/powerpoint/2010/main" val="661420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5EDEAC8A-37C8-CE44-969E-344FEF2C5DFB}" type="datetimeFigureOut">
              <a:rPr lang="en-AU" smtClean="0"/>
              <a:t>19/02/2016</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7D6422C-71D0-9649-ADB5-0E28E476DAA7}" type="slidenum">
              <a:rPr lang="en-AU" smtClean="0"/>
              <a:t>‹#›</a:t>
            </a:fld>
            <a:endParaRPr lang="en-AU"/>
          </a:p>
        </p:txBody>
      </p:sp>
    </p:spTree>
    <p:extLst>
      <p:ext uri="{BB962C8B-B14F-4D97-AF65-F5344CB8AC3E}">
        <p14:creationId xmlns:p14="http://schemas.microsoft.com/office/powerpoint/2010/main" val="1123104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DEAC8A-37C8-CE44-969E-344FEF2C5DFB}" type="datetimeFigureOut">
              <a:rPr lang="en-AU" smtClean="0"/>
              <a:t>19/02/2016</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17D6422C-71D0-9649-ADB5-0E28E476DAA7}" type="slidenum">
              <a:rPr lang="en-AU" smtClean="0"/>
              <a:t>‹#›</a:t>
            </a:fld>
            <a:endParaRPr lang="en-AU"/>
          </a:p>
        </p:txBody>
      </p:sp>
    </p:spTree>
    <p:extLst>
      <p:ext uri="{BB962C8B-B14F-4D97-AF65-F5344CB8AC3E}">
        <p14:creationId xmlns:p14="http://schemas.microsoft.com/office/powerpoint/2010/main" val="178091931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_V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EDEAC8A-37C8-CE44-969E-344FEF2C5DFB}" type="datetimeFigureOut">
              <a:rPr lang="en-AU" smtClean="0"/>
              <a:pPr/>
              <a:t>19/02/2016</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7D6422C-71D0-9649-ADB5-0E28E476DAA7}" type="slidenum">
              <a:rPr lang="en-AU" smtClean="0"/>
              <a:pPr/>
              <a:t>‹#›</a:t>
            </a:fld>
            <a:endParaRPr lang="en-AU"/>
          </a:p>
        </p:txBody>
      </p:sp>
      <p:sp>
        <p:nvSpPr>
          <p:cNvPr id="6" name="Rectangle 5"/>
          <p:cNvSpPr/>
          <p:nvPr userDrawn="1"/>
        </p:nvSpPr>
        <p:spPr>
          <a:xfrm>
            <a:off x="417572" y="0"/>
            <a:ext cx="121794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p:cNvSpPr txBox="1"/>
          <p:nvPr userDrawn="1"/>
        </p:nvSpPr>
        <p:spPr>
          <a:xfrm rot="16200000">
            <a:off x="-476744" y="5860971"/>
            <a:ext cx="1388522" cy="400110"/>
          </a:xfrm>
          <a:prstGeom prst="rect">
            <a:avLst/>
          </a:prstGeom>
          <a:noFill/>
        </p:spPr>
        <p:txBody>
          <a:bodyPr wrap="none" rtlCol="0">
            <a:spAutoFit/>
          </a:bodyPr>
          <a:lstStyle/>
          <a:p>
            <a:r>
              <a:rPr lang="en-AU" sz="2000" b="1" dirty="0" smtClean="0">
                <a:solidFill>
                  <a:schemeClr val="bg1"/>
                </a:solidFill>
                <a:latin typeface="Georgia" charset="0"/>
                <a:ea typeface="Georgia" charset="0"/>
                <a:cs typeface="Georgia" charset="0"/>
              </a:rPr>
              <a:t>chapter 1</a:t>
            </a:r>
            <a:endParaRPr lang="en-AU" sz="2000" b="1" dirty="0">
              <a:solidFill>
                <a:schemeClr val="bg1"/>
              </a:solidFill>
              <a:latin typeface="Georgia" charset="0"/>
              <a:ea typeface="Georgia" charset="0"/>
              <a:cs typeface="Georgia" charset="0"/>
            </a:endParaRPr>
          </a:p>
        </p:txBody>
      </p:sp>
    </p:spTree>
    <p:extLst>
      <p:ext uri="{BB962C8B-B14F-4D97-AF65-F5344CB8AC3E}">
        <p14:creationId xmlns:p14="http://schemas.microsoft.com/office/powerpoint/2010/main" val="10341134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DEAC8A-37C8-CE44-969E-344FEF2C5DFB}" type="datetimeFigureOut">
              <a:rPr lang="en-AU" smtClean="0"/>
              <a:t>19/02/2016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7D6422C-71D0-9649-ADB5-0E28E476DAA7}" type="slidenum">
              <a:rPr lang="en-AU" smtClean="0"/>
              <a:t>‹#›</a:t>
            </a:fld>
            <a:endParaRPr lang="en-AU"/>
          </a:p>
        </p:txBody>
      </p:sp>
    </p:spTree>
    <p:extLst>
      <p:ext uri="{BB962C8B-B14F-4D97-AF65-F5344CB8AC3E}">
        <p14:creationId xmlns:p14="http://schemas.microsoft.com/office/powerpoint/2010/main" val="2839057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DEAC8A-37C8-CE44-969E-344FEF2C5DFB}" type="datetimeFigureOut">
              <a:rPr lang="en-AU" smtClean="0"/>
              <a:pPr/>
              <a:t>19/02/2016</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6422C-71D0-9649-ADB5-0E28E476DAA7}" type="slidenum">
              <a:rPr lang="en-AU" smtClean="0"/>
              <a:pPr/>
              <a:t>‹#›</a:t>
            </a:fld>
            <a:endParaRPr lang="en-AU"/>
          </a:p>
        </p:txBody>
      </p:sp>
    </p:spTree>
    <p:extLst>
      <p:ext uri="{BB962C8B-B14F-4D97-AF65-F5344CB8AC3E}">
        <p14:creationId xmlns:p14="http://schemas.microsoft.com/office/powerpoint/2010/main" val="43490066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32" r:id="rId8"/>
    <p:sldLayoutId id="2147483728" r:id="rId9"/>
    <p:sldLayoutId id="2147483729" r:id="rId10"/>
    <p:sldLayoutId id="2147483730" r:id="rId11"/>
    <p:sldLayoutId id="2147483731"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6.png"/><Relationship Id="rId5" Type="http://schemas.openxmlformats.org/officeDocument/2006/relationships/image" Target="../media/image4.emf"/><Relationship Id="rId6" Type="http://schemas.openxmlformats.org/officeDocument/2006/relationships/image" Target="../media/image11.emf"/><Relationship Id="rId7" Type="http://schemas.openxmlformats.org/officeDocument/2006/relationships/image" Target="../media/image3.emf"/><Relationship Id="rId8" Type="http://schemas.openxmlformats.org/officeDocument/2006/relationships/image" Target="../media/image12.emf"/><Relationship Id="rId1" Type="http://schemas.openxmlformats.org/officeDocument/2006/relationships/tags" Target="../tags/tag1.xml"/><Relationship Id="rId2"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3.emf"/><Relationship Id="rId5" Type="http://schemas.openxmlformats.org/officeDocument/2006/relationships/image" Target="../media/image14.emf"/><Relationship Id="rId6" Type="http://schemas.openxmlformats.org/officeDocument/2006/relationships/image" Target="../media/image15.emf"/><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17.png"/><Relationship Id="rId5" Type="http://schemas.openxmlformats.org/officeDocument/2006/relationships/image" Target="../media/image4.emf"/><Relationship Id="rId6" Type="http://schemas.openxmlformats.org/officeDocument/2006/relationships/image" Target="../media/image3.emf"/><Relationship Id="rId1" Type="http://schemas.openxmlformats.org/officeDocument/2006/relationships/tags" Target="../tags/tag2.xml"/><Relationship Id="rId2"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emf"/><Relationship Id="rId5" Type="http://schemas.openxmlformats.org/officeDocument/2006/relationships/image" Target="../media/image3.emf"/><Relationship Id="rId1" Type="http://schemas.openxmlformats.org/officeDocument/2006/relationships/slideLayout" Target="../slideLayouts/slideLayout7.xml"/><Relationship Id="rId2" Type="http://schemas.openxmlformats.org/officeDocument/2006/relationships/image" Target="../media/image4.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17.png"/><Relationship Id="rId5" Type="http://schemas.openxmlformats.org/officeDocument/2006/relationships/image" Target="../media/image4.emf"/><Relationship Id="rId6" Type="http://schemas.openxmlformats.org/officeDocument/2006/relationships/image" Target="../media/image3.emf"/><Relationship Id="rId1" Type="http://schemas.openxmlformats.org/officeDocument/2006/relationships/tags" Target="../tags/tag3.xml"/><Relationship Id="rId2"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emf"/><Relationship Id="rId5" Type="http://schemas.openxmlformats.org/officeDocument/2006/relationships/image" Target="../media/image3.emf"/><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3.emf"/><Relationship Id="rId5" Type="http://schemas.openxmlformats.org/officeDocument/2006/relationships/image" Target="../media/image4.emf"/><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6" Type="http://schemas.openxmlformats.org/officeDocument/2006/relationships/image" Target="../media/image26.emf"/><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jpeg"/><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emf"/><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3.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3.emf"/></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emf"/><Relationship Id="rId5" Type="http://schemas.openxmlformats.org/officeDocument/2006/relationships/image" Target="../media/image4.emf"/><Relationship Id="rId1" Type="http://schemas.openxmlformats.org/officeDocument/2006/relationships/slideLayout" Target="../slideLayouts/slideLayout7.xml"/><Relationship Id="rId2" Type="http://schemas.openxmlformats.org/officeDocument/2006/relationships/image" Target="../media/image28.tiff"/></Relationships>
</file>

<file path=ppt/slides/_rels/slide32.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29.jpeg"/><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11.emf"/><Relationship Id="rId6" Type="http://schemas.openxmlformats.org/officeDocument/2006/relationships/image" Target="../media/image30.emf"/><Relationship Id="rId7" Type="http://schemas.openxmlformats.org/officeDocument/2006/relationships/image" Target="../media/image31.emf"/><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emf"/><Relationship Id="rId5" Type="http://schemas.openxmlformats.org/officeDocument/2006/relationships/image" Target="../media/image4.emf"/><Relationship Id="rId6" Type="http://schemas.openxmlformats.org/officeDocument/2006/relationships/image" Target="../media/image32.jpeg"/><Relationship Id="rId7" Type="http://schemas.openxmlformats.org/officeDocument/2006/relationships/image" Target="../media/image33.jpe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jpeg"/><Relationship Id="rId3"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38.emf"/><Relationship Id="rId5" Type="http://schemas.openxmlformats.org/officeDocument/2006/relationships/image" Target="../media/image3.emf"/><Relationship Id="rId6"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tiff"/></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emf"/><Relationship Id="rId5" Type="http://schemas.openxmlformats.org/officeDocument/2006/relationships/image" Target="../media/image3.emf"/><Relationship Id="rId6" Type="http://schemas.openxmlformats.org/officeDocument/2006/relationships/image" Target="../media/image4.emf"/><Relationship Id="rId7" Type="http://schemas.openxmlformats.org/officeDocument/2006/relationships/image" Target="../media/image8.em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emf"/><Relationship Id="rId5" Type="http://schemas.openxmlformats.org/officeDocument/2006/relationships/image" Target="../media/image3.emf"/><Relationship Id="rId6" Type="http://schemas.openxmlformats.org/officeDocument/2006/relationships/image" Target="../media/image4.emf"/><Relationship Id="rId7" Type="http://schemas.openxmlformats.org/officeDocument/2006/relationships/image" Target="../media/image9.emf"/><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emf"/><Relationship Id="rId5" Type="http://schemas.openxmlformats.org/officeDocument/2006/relationships/image" Target="../media/image3.emf"/><Relationship Id="rId6" Type="http://schemas.openxmlformats.org/officeDocument/2006/relationships/image" Target="../media/image4.emf"/><Relationship Id="rId7" Type="http://schemas.openxmlformats.org/officeDocument/2006/relationships/image" Target="../media/image10.em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52954" y="4509308"/>
            <a:ext cx="10080000" cy="584775"/>
          </a:xfrm>
          <a:prstGeom prst="rect">
            <a:avLst/>
          </a:prstGeom>
          <a:noFill/>
        </p:spPr>
        <p:txBody>
          <a:bodyPr wrap="square" rtlCol="0">
            <a:spAutoFit/>
          </a:bodyPr>
          <a:lstStyle/>
          <a:p>
            <a:r>
              <a:rPr lang="en-AU" sz="3200" dirty="0" smtClean="0">
                <a:solidFill>
                  <a:srgbClr val="0D425E"/>
                </a:solidFill>
                <a:latin typeface="Helvetica Neue Light" charset="0"/>
                <a:ea typeface="Helvetica Neue Light" charset="0"/>
                <a:cs typeface="Helvetica Neue Light" charset="0"/>
              </a:rPr>
              <a:t>how do species interactions shape ecosystem collapse?</a:t>
            </a:r>
            <a:endParaRPr lang="en-AU" sz="3200" dirty="0">
              <a:solidFill>
                <a:srgbClr val="0D425E"/>
              </a:solidFill>
              <a:latin typeface="Helvetica Neue Light" charset="0"/>
              <a:ea typeface="Helvetica Neue Light" charset="0"/>
              <a:cs typeface="Helvetica Neue Light" charset="0"/>
            </a:endParaRPr>
          </a:p>
        </p:txBody>
      </p:sp>
      <p:sp>
        <p:nvSpPr>
          <p:cNvPr id="8" name="TextBox 7"/>
          <p:cNvSpPr txBox="1"/>
          <p:nvPr/>
        </p:nvSpPr>
        <p:spPr>
          <a:xfrm>
            <a:off x="1052954" y="5230974"/>
            <a:ext cx="9311203" cy="707886"/>
          </a:xfrm>
          <a:prstGeom prst="rect">
            <a:avLst/>
          </a:prstGeom>
          <a:noFill/>
        </p:spPr>
        <p:txBody>
          <a:bodyPr wrap="none" rtlCol="0" anchor="t" anchorCtr="0">
            <a:spAutoFit/>
          </a:bodyPr>
          <a:lstStyle/>
          <a:p>
            <a:r>
              <a:rPr lang="en-AU" sz="2000" dirty="0" err="1">
                <a:solidFill>
                  <a:srgbClr val="0D425E"/>
                </a:solidFill>
                <a:latin typeface="Helvetica Neue" charset="0"/>
                <a:ea typeface="Helvetica Neue" charset="0"/>
                <a:cs typeface="Helvetica Neue" charset="0"/>
              </a:rPr>
              <a:t>f</a:t>
            </a:r>
            <a:r>
              <a:rPr lang="en-AU" sz="2000" dirty="0" err="1" smtClean="0">
                <a:solidFill>
                  <a:srgbClr val="0D425E"/>
                </a:solidFill>
                <a:latin typeface="Helvetica Neue" charset="0"/>
                <a:ea typeface="Helvetica Neue" charset="0"/>
                <a:cs typeface="Helvetica Neue" charset="0"/>
              </a:rPr>
              <a:t>ernando</a:t>
            </a:r>
            <a:r>
              <a:rPr lang="en-AU" sz="2000" dirty="0" smtClean="0">
                <a:solidFill>
                  <a:srgbClr val="0D425E"/>
                </a:solidFill>
                <a:latin typeface="Helvetica Neue" charset="0"/>
                <a:ea typeface="Helvetica Neue" charset="0"/>
                <a:cs typeface="Helvetica Neue" charset="0"/>
              </a:rPr>
              <a:t> </a:t>
            </a:r>
            <a:r>
              <a:rPr lang="en-AU" sz="2000" dirty="0" err="1">
                <a:solidFill>
                  <a:srgbClr val="0D425E"/>
                </a:solidFill>
                <a:latin typeface="Helvetica Neue" charset="0"/>
                <a:ea typeface="Helvetica Neue" charset="0"/>
                <a:cs typeface="Helvetica Neue" charset="0"/>
              </a:rPr>
              <a:t>c</a:t>
            </a:r>
            <a:r>
              <a:rPr lang="en-AU" sz="2000" dirty="0" err="1" smtClean="0">
                <a:solidFill>
                  <a:srgbClr val="0D425E"/>
                </a:solidFill>
                <a:latin typeface="Helvetica Neue" charset="0"/>
                <a:ea typeface="Helvetica Neue" charset="0"/>
                <a:cs typeface="Helvetica Neue" charset="0"/>
              </a:rPr>
              <a:t>agua</a:t>
            </a:r>
            <a:r>
              <a:rPr lang="en-AU" sz="2000" dirty="0" smtClean="0">
                <a:solidFill>
                  <a:srgbClr val="0D425E"/>
                </a:solidFill>
                <a:latin typeface="Helvetica Neue Light" charset="0"/>
                <a:ea typeface="Helvetica Neue Light" charset="0"/>
                <a:cs typeface="Helvetica Neue Light" charset="0"/>
              </a:rPr>
              <a:t> — 02.2016 — doctoral confirmation</a:t>
            </a:r>
            <a:br>
              <a:rPr lang="en-AU" sz="2000" dirty="0" smtClean="0">
                <a:solidFill>
                  <a:srgbClr val="0D425E"/>
                </a:solidFill>
                <a:latin typeface="Helvetica Neue Light" charset="0"/>
                <a:ea typeface="Helvetica Neue Light" charset="0"/>
                <a:cs typeface="Helvetica Neue Light" charset="0"/>
              </a:rPr>
            </a:br>
            <a:r>
              <a:rPr lang="en-AU" sz="2000" dirty="0" smtClean="0">
                <a:solidFill>
                  <a:srgbClr val="0D425E"/>
                </a:solidFill>
                <a:latin typeface="Helvetica Neue Light" charset="0"/>
                <a:ea typeface="Helvetica Neue Light" charset="0"/>
                <a:cs typeface="Helvetica Neue Light" charset="0"/>
              </a:rPr>
              <a:t>centre for integrative ecology, school of biological sciences, university of </a:t>
            </a:r>
            <a:r>
              <a:rPr lang="en-AU" sz="2000" dirty="0" err="1" smtClean="0">
                <a:solidFill>
                  <a:srgbClr val="0D425E"/>
                </a:solidFill>
                <a:latin typeface="Helvetica Neue Light" charset="0"/>
                <a:ea typeface="Helvetica Neue Light" charset="0"/>
                <a:cs typeface="Helvetica Neue Light" charset="0"/>
              </a:rPr>
              <a:t>canterbury</a:t>
            </a:r>
            <a:endParaRPr lang="en-AU" sz="2000" dirty="0">
              <a:solidFill>
                <a:srgbClr val="0D425E"/>
              </a:solidFill>
              <a:latin typeface="Helvetica Neue Light" charset="0"/>
              <a:ea typeface="Helvetica Neue Light" charset="0"/>
              <a:cs typeface="Helvetica Neue Light" charset="0"/>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2954" y="3155217"/>
            <a:ext cx="9900000" cy="1354091"/>
          </a:xfrm>
          <a:prstGeom prst="rect">
            <a:avLst/>
          </a:prstGeom>
        </p:spPr>
      </p:pic>
    </p:spTree>
    <p:extLst>
      <p:ext uri="{BB962C8B-B14F-4D97-AF65-F5344CB8AC3E}">
        <p14:creationId xmlns:p14="http://schemas.microsoft.com/office/powerpoint/2010/main" val="1141518504"/>
      </p:ext>
    </p:extLst>
  </p:cSld>
  <p:clrMapOvr>
    <a:masterClrMapping/>
  </p:clrMapOvr>
  <p:transition advTm="53033">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alphaModFix amt="20000"/>
            <a:extLst>
              <a:ext uri="{28A0092B-C50C-407E-A947-70E740481C1C}">
                <a14:useLocalDpi xmlns:a14="http://schemas.microsoft.com/office/drawing/2010/main"/>
              </a:ext>
            </a:extLst>
          </a:blip>
          <a:stretch>
            <a:fillRect/>
          </a:stretch>
        </p:blipFill>
        <p:spPr>
          <a:xfrm>
            <a:off x="317223" y="6341798"/>
            <a:ext cx="2632025" cy="360000"/>
          </a:xfrm>
          <a:prstGeom prst="rect">
            <a:avLst/>
          </a:prstGeom>
        </p:spPr>
      </p:pic>
      <p:sp>
        <p:nvSpPr>
          <p:cNvPr id="15" name="TextBox 14"/>
          <p:cNvSpPr txBox="1"/>
          <p:nvPr/>
        </p:nvSpPr>
        <p:spPr>
          <a:xfrm>
            <a:off x="2216424" y="2133066"/>
            <a:ext cx="7940305" cy="584775"/>
          </a:xfrm>
          <a:prstGeom prst="rect">
            <a:avLst/>
          </a:prstGeom>
          <a:noFill/>
        </p:spPr>
        <p:txBody>
          <a:bodyPr wrap="square" rtlCol="0">
            <a:spAutoFit/>
          </a:bodyPr>
          <a:lstStyle/>
          <a:p>
            <a:pPr algn="ctr"/>
            <a:r>
              <a:rPr lang="en-AU" sz="3200" dirty="0" smtClean="0">
                <a:solidFill>
                  <a:srgbClr val="0D425E"/>
                </a:solidFill>
                <a:latin typeface="Helvetica Neue Light" charset="0"/>
                <a:ea typeface="Helvetica Neue Light" charset="0"/>
                <a:cs typeface="Helvetica Neue Light" charset="0"/>
              </a:rPr>
              <a:t>models of </a:t>
            </a:r>
            <a:r>
              <a:rPr lang="en-AU" sz="3200" dirty="0" err="1" smtClean="0">
                <a:solidFill>
                  <a:srgbClr val="0D425E"/>
                </a:solidFill>
                <a:latin typeface="Helvetica Neue Light" charset="0"/>
                <a:ea typeface="Helvetica Neue Light" charset="0"/>
                <a:cs typeface="Helvetica Neue Light" charset="0"/>
              </a:rPr>
              <a:t>mutualistically</a:t>
            </a:r>
            <a:r>
              <a:rPr lang="en-AU" sz="3200" dirty="0" smtClean="0">
                <a:solidFill>
                  <a:srgbClr val="0D425E"/>
                </a:solidFill>
                <a:latin typeface="Helvetica Neue Light" charset="0"/>
                <a:ea typeface="Helvetica Neue Light" charset="0"/>
                <a:cs typeface="Helvetica Neue Light" charset="0"/>
              </a:rPr>
              <a:t> interacting species</a:t>
            </a:r>
            <a:endParaRPr lang="en-AU" sz="3200" dirty="0">
              <a:solidFill>
                <a:srgbClr val="0D425E"/>
              </a:solidFill>
              <a:latin typeface="Helvetica Neue Light" charset="0"/>
              <a:ea typeface="Helvetica Neue Light" charset="0"/>
              <a:cs typeface="Helvetica Neue Light" charset="0"/>
            </a:endParaRPr>
          </a:p>
        </p:txBody>
      </p:sp>
      <mc:AlternateContent xmlns:mc="http://schemas.openxmlformats.org/markup-compatibility/2006" xmlns:a14="http://schemas.microsoft.com/office/drawing/2010/main">
        <mc:Choice Requires="a14">
          <p:sp>
            <p:nvSpPr>
              <p:cNvPr id="3" name="TextBox 2"/>
              <p:cNvSpPr txBox="1"/>
              <p:nvPr/>
            </p:nvSpPr>
            <p:spPr>
              <a:xfrm>
                <a:off x="3541687" y="3039978"/>
                <a:ext cx="528978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AU" sz="2400" i="1" smtClean="0">
                              <a:solidFill>
                                <a:srgbClr val="0D425E"/>
                              </a:solidFill>
                              <a:latin typeface="Cambria Math" charset="0"/>
                            </a:rPr>
                          </m:ctrlPr>
                        </m:fPr>
                        <m:num>
                          <m:r>
                            <a:rPr lang="en-AU" sz="2400" i="1" smtClean="0">
                              <a:solidFill>
                                <a:srgbClr val="0D425E"/>
                              </a:solidFill>
                              <a:latin typeface="Cambria Math" charset="0"/>
                            </a:rPr>
                            <m:t>𝑑</m:t>
                          </m:r>
                          <m:sSub>
                            <m:sSubPr>
                              <m:ctrlPr>
                                <a:rPr lang="en-AU" sz="2400" b="0" i="1" smtClean="0">
                                  <a:solidFill>
                                    <a:srgbClr val="0D425E"/>
                                  </a:solidFill>
                                  <a:latin typeface="Cambria Math" charset="0"/>
                                </a:rPr>
                              </m:ctrlPr>
                            </m:sSubPr>
                            <m:e>
                              <m:r>
                                <a:rPr lang="en-AU" sz="2400" b="0" i="1" smtClean="0">
                                  <a:solidFill>
                                    <a:srgbClr val="0D425E"/>
                                  </a:solidFill>
                                  <a:latin typeface="Cambria Math" charset="0"/>
                                </a:rPr>
                                <m:t>𝑃</m:t>
                              </m:r>
                            </m:e>
                            <m:sub>
                              <m:r>
                                <a:rPr lang="en-AU" sz="2400" b="0" i="1" smtClean="0">
                                  <a:solidFill>
                                    <a:srgbClr val="0D425E"/>
                                  </a:solidFill>
                                  <a:latin typeface="Cambria Math" charset="0"/>
                                </a:rPr>
                                <m:t>𝑖</m:t>
                              </m:r>
                            </m:sub>
                          </m:sSub>
                        </m:num>
                        <m:den>
                          <m:r>
                            <a:rPr lang="en-AU" sz="2400" i="1" smtClean="0">
                              <a:solidFill>
                                <a:srgbClr val="0D425E"/>
                              </a:solidFill>
                              <a:latin typeface="Cambria Math" charset="0"/>
                            </a:rPr>
                            <m:t>𝑑</m:t>
                          </m:r>
                          <m:r>
                            <a:rPr lang="en-AU" sz="2400" b="0" i="1" smtClean="0">
                              <a:solidFill>
                                <a:srgbClr val="0D425E"/>
                              </a:solidFill>
                              <a:latin typeface="Cambria Math" charset="0"/>
                            </a:rPr>
                            <m:t>𝑡</m:t>
                          </m:r>
                        </m:den>
                      </m:f>
                      <m:box>
                        <m:boxPr>
                          <m:ctrlPr>
                            <a:rPr lang="en-AU" sz="2400" i="1" smtClean="0">
                              <a:solidFill>
                                <a:srgbClr val="0D425E"/>
                              </a:solidFill>
                              <a:latin typeface="Cambria Math" charset="0"/>
                            </a:rPr>
                          </m:ctrlPr>
                        </m:boxPr>
                        <m:e>
                          <m:r>
                            <a:rPr lang="en-AU" sz="2400" b="0" i="1" smtClean="0">
                              <a:solidFill>
                                <a:srgbClr val="0D425E"/>
                              </a:solidFill>
                              <a:latin typeface="Cambria Math" charset="0"/>
                            </a:rPr>
                            <m:t>=</m:t>
                          </m:r>
                        </m:e>
                      </m:box>
                      <m:sSub>
                        <m:sSubPr>
                          <m:ctrlPr>
                            <a:rPr lang="en-AU" sz="2400" i="1" smtClean="0">
                              <a:solidFill>
                                <a:srgbClr val="0D425E"/>
                              </a:solidFill>
                              <a:latin typeface="Cambria Math" charset="0"/>
                            </a:rPr>
                          </m:ctrlPr>
                        </m:sSubPr>
                        <m:e>
                          <m:r>
                            <a:rPr lang="en-AU" sz="2400" b="0" i="1" smtClean="0">
                              <a:solidFill>
                                <a:srgbClr val="0D425E"/>
                              </a:solidFill>
                              <a:latin typeface="Cambria Math" charset="0"/>
                            </a:rPr>
                            <m:t>𝑟</m:t>
                          </m:r>
                        </m:e>
                        <m:sub>
                          <m:r>
                            <a:rPr lang="en-AU" sz="2400" b="0" i="1" smtClean="0">
                              <a:solidFill>
                                <a:srgbClr val="0D425E"/>
                              </a:solidFill>
                              <a:latin typeface="Cambria Math" charset="0"/>
                            </a:rPr>
                            <m:t>𝑖</m:t>
                          </m:r>
                        </m:sub>
                      </m:sSub>
                      <m:sSub>
                        <m:sSubPr>
                          <m:ctrlPr>
                            <a:rPr lang="en-AU" sz="2400" i="1" smtClean="0">
                              <a:solidFill>
                                <a:srgbClr val="0D425E"/>
                              </a:solidFill>
                              <a:latin typeface="Cambria Math" charset="0"/>
                            </a:rPr>
                          </m:ctrlPr>
                        </m:sSubPr>
                        <m:e>
                          <m:r>
                            <a:rPr lang="en-AU" sz="2400" b="0" i="1" smtClean="0">
                              <a:solidFill>
                                <a:srgbClr val="0D425E"/>
                              </a:solidFill>
                              <a:latin typeface="Cambria Math" charset="0"/>
                            </a:rPr>
                            <m:t>𝑃</m:t>
                          </m:r>
                        </m:e>
                        <m:sub>
                          <m:r>
                            <a:rPr lang="en-AU" sz="2400" b="0" i="1" smtClean="0">
                              <a:solidFill>
                                <a:srgbClr val="0D425E"/>
                              </a:solidFill>
                              <a:latin typeface="Cambria Math" charset="0"/>
                            </a:rPr>
                            <m:t>𝑖</m:t>
                          </m:r>
                        </m:sub>
                      </m:sSub>
                      <m:r>
                        <a:rPr lang="en-AU" sz="2400" b="0" i="1" smtClean="0">
                          <a:solidFill>
                            <a:srgbClr val="0D425E"/>
                          </a:solidFill>
                          <a:latin typeface="Cambria Math" charset="0"/>
                        </a:rPr>
                        <m:t>+</m:t>
                      </m:r>
                      <m:r>
                        <a:rPr lang="en-AU" sz="2400" b="0" i="1" smtClean="0">
                          <a:solidFill>
                            <a:srgbClr val="0D425E"/>
                          </a:solidFill>
                          <a:latin typeface="Cambria Math" charset="0"/>
                        </a:rPr>
                        <m:t>𝑚𝑢𝑡𝑢𝑎𝑙𝑖𝑠𝑚</m:t>
                      </m:r>
                      <m:r>
                        <a:rPr lang="en-AU" sz="2400" b="0" i="1" smtClean="0">
                          <a:solidFill>
                            <a:srgbClr val="0D425E"/>
                          </a:solidFill>
                          <a:latin typeface="Cambria Math" charset="0"/>
                        </a:rPr>
                        <m:t>+</m:t>
                      </m:r>
                      <m:r>
                        <a:rPr lang="en-AU" sz="2400" b="0" i="1" smtClean="0">
                          <a:solidFill>
                            <a:srgbClr val="0D425E"/>
                          </a:solidFill>
                          <a:latin typeface="Cambria Math" charset="0"/>
                        </a:rPr>
                        <m:t>𝑐𝑜𝑚𝑝𝑒𝑡𝑖𝑡𝑖𝑜𝑛</m:t>
                      </m:r>
                    </m:oMath>
                  </m:oMathPara>
                </a14:m>
                <a:endParaRPr lang="en-AU" sz="2400" dirty="0">
                  <a:solidFill>
                    <a:srgbClr val="0D425E"/>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541687" y="3039978"/>
                <a:ext cx="5289781" cy="701218"/>
              </a:xfrm>
              <a:prstGeom prst="rect">
                <a:avLst/>
              </a:prstGeom>
              <a:blipFill rotWithShape="0">
                <a:blip r:embed="rId4"/>
                <a:stretch>
                  <a:fillRect/>
                </a:stretch>
              </a:blipFill>
            </p:spPr>
            <p:txBody>
              <a:bodyPr/>
              <a:lstStyle/>
              <a:p>
                <a:r>
                  <a:rPr lang="en-AU">
                    <a:noFill/>
                  </a:rPr>
                  <a:t> </a:t>
                </a:r>
              </a:p>
            </p:txBody>
          </p:sp>
        </mc:Fallback>
      </mc:AlternateContent>
      <p:sp>
        <p:nvSpPr>
          <p:cNvPr id="5" name="TextBox 4"/>
          <p:cNvSpPr txBox="1"/>
          <p:nvPr/>
        </p:nvSpPr>
        <p:spPr>
          <a:xfrm>
            <a:off x="8496049" y="6332167"/>
            <a:ext cx="3681905" cy="523220"/>
          </a:xfrm>
          <a:prstGeom prst="rect">
            <a:avLst/>
          </a:prstGeom>
          <a:noFill/>
        </p:spPr>
        <p:txBody>
          <a:bodyPr wrap="none" rtlCol="0">
            <a:spAutoFit/>
          </a:bodyPr>
          <a:lstStyle/>
          <a:p>
            <a:pPr algn="r"/>
            <a:r>
              <a:rPr lang="en-AU" sz="1400" dirty="0" smtClean="0">
                <a:solidFill>
                  <a:srgbClr val="0D425E"/>
                </a:solidFill>
                <a:latin typeface="Helvetica Neue" charset="0"/>
                <a:ea typeface="Helvetica Neue" charset="0"/>
                <a:cs typeface="Helvetica Neue" charset="0"/>
              </a:rPr>
              <a:t>Garcia-</a:t>
            </a:r>
            <a:r>
              <a:rPr lang="en-AU" sz="1400" dirty="0" err="1" smtClean="0">
                <a:solidFill>
                  <a:srgbClr val="0D425E"/>
                </a:solidFill>
                <a:latin typeface="Helvetica Neue" charset="0"/>
                <a:ea typeface="Helvetica Neue" charset="0"/>
                <a:cs typeface="Helvetica Neue" charset="0"/>
              </a:rPr>
              <a:t>Algarra</a:t>
            </a:r>
            <a:r>
              <a:rPr lang="en-AU" sz="1400" dirty="0" smtClean="0">
                <a:solidFill>
                  <a:srgbClr val="0D425E"/>
                </a:solidFill>
                <a:latin typeface="Helvetica Neue" charset="0"/>
                <a:ea typeface="Helvetica Neue" charset="0"/>
                <a:cs typeface="Helvetica Neue" charset="0"/>
              </a:rPr>
              <a:t> et </a:t>
            </a:r>
            <a:r>
              <a:rPr lang="en-AU" sz="1400" dirty="0" smtClean="0">
                <a:solidFill>
                  <a:srgbClr val="0D425E"/>
                </a:solidFill>
                <a:latin typeface="Helvetica Neue" charset="0"/>
                <a:ea typeface="Helvetica Neue" charset="0"/>
                <a:cs typeface="Helvetica Neue" charset="0"/>
              </a:rPr>
              <a:t>al. </a:t>
            </a:r>
            <a:r>
              <a:rPr lang="en-AU" sz="1400" dirty="0" smtClean="0">
                <a:solidFill>
                  <a:srgbClr val="0D425E"/>
                </a:solidFill>
                <a:latin typeface="Helvetica Neue Light" charset="0"/>
                <a:ea typeface="Helvetica Neue Light" charset="0"/>
                <a:cs typeface="Helvetica Neue Light" charset="0"/>
              </a:rPr>
              <a:t>2013 </a:t>
            </a:r>
            <a:r>
              <a:rPr lang="en-AU" sz="1400" i="1" dirty="0" smtClean="0">
                <a:solidFill>
                  <a:srgbClr val="0D425E"/>
                </a:solidFill>
                <a:latin typeface="Helvetica Neue Light" charset="0"/>
                <a:ea typeface="Helvetica Neue Light" charset="0"/>
                <a:cs typeface="Helvetica Neue Light" charset="0"/>
              </a:rPr>
              <a:t>J. </a:t>
            </a:r>
            <a:r>
              <a:rPr lang="en-AU" sz="1400" i="1" dirty="0" err="1" smtClean="0">
                <a:solidFill>
                  <a:srgbClr val="0D425E"/>
                </a:solidFill>
                <a:latin typeface="Helvetica Neue Light" charset="0"/>
                <a:ea typeface="Helvetica Neue Light" charset="0"/>
                <a:cs typeface="Helvetica Neue Light" charset="0"/>
              </a:rPr>
              <a:t>Theor</a:t>
            </a:r>
            <a:r>
              <a:rPr lang="en-AU" sz="1400" i="1" dirty="0" smtClean="0">
                <a:solidFill>
                  <a:srgbClr val="0D425E"/>
                </a:solidFill>
                <a:latin typeface="Helvetica Neue Light" charset="0"/>
                <a:ea typeface="Helvetica Neue Light" charset="0"/>
                <a:cs typeface="Helvetica Neue Light" charset="0"/>
              </a:rPr>
              <a:t>. Biol.</a:t>
            </a:r>
            <a:r>
              <a:rPr lang="en-AU" sz="1400" dirty="0" smtClean="0">
                <a:solidFill>
                  <a:srgbClr val="0D425E"/>
                </a:solidFill>
                <a:latin typeface="Helvetica Neue Light" charset="0"/>
                <a:ea typeface="Helvetica Neue Light" charset="0"/>
                <a:cs typeface="Helvetica Neue Light" charset="0"/>
              </a:rPr>
              <a:t> </a:t>
            </a:r>
            <a:r>
              <a:rPr lang="en-AU" sz="1400" dirty="0" smtClean="0">
                <a:solidFill>
                  <a:srgbClr val="0D425E"/>
                </a:solidFill>
                <a:latin typeface="Helvetica Neue" charset="0"/>
                <a:ea typeface="Helvetica Neue" charset="0"/>
                <a:cs typeface="Helvetica Neue" charset="0"/>
              </a:rPr>
              <a:t>363</a:t>
            </a:r>
            <a:r>
              <a:rPr lang="en-AU" sz="1400" dirty="0">
                <a:solidFill>
                  <a:srgbClr val="0D425E"/>
                </a:solidFill>
                <a:latin typeface="Helvetica Neue Light" charset="0"/>
                <a:ea typeface="Helvetica Neue Light" charset="0"/>
                <a:cs typeface="Helvetica Neue Light" charset="0"/>
              </a:rPr>
              <a:t/>
            </a:r>
            <a:br>
              <a:rPr lang="en-AU" sz="1400" dirty="0">
                <a:solidFill>
                  <a:srgbClr val="0D425E"/>
                </a:solidFill>
                <a:latin typeface="Helvetica Neue Light" charset="0"/>
                <a:ea typeface="Helvetica Neue Light" charset="0"/>
                <a:cs typeface="Helvetica Neue Light" charset="0"/>
              </a:rPr>
            </a:br>
            <a:r>
              <a:rPr lang="en-AU" sz="1400" dirty="0">
                <a:solidFill>
                  <a:srgbClr val="0D425E"/>
                </a:solidFill>
                <a:latin typeface="Helvetica Neue" charset="0"/>
                <a:ea typeface="Helvetica Neue" charset="0"/>
                <a:cs typeface="Helvetica Neue" charset="0"/>
              </a:rPr>
              <a:t>Lever et al. </a:t>
            </a:r>
            <a:r>
              <a:rPr lang="en-AU" sz="1400" dirty="0" smtClean="0">
                <a:solidFill>
                  <a:srgbClr val="0D425E"/>
                </a:solidFill>
                <a:latin typeface="Helvetica Neue Light" charset="0"/>
                <a:ea typeface="Helvetica Neue Light" charset="0"/>
                <a:cs typeface="Helvetica Neue Light" charset="0"/>
              </a:rPr>
              <a:t>2014 </a:t>
            </a:r>
            <a:r>
              <a:rPr lang="en-AU" sz="1400" i="1" dirty="0" smtClean="0">
                <a:solidFill>
                  <a:srgbClr val="0D425E"/>
                </a:solidFill>
                <a:latin typeface="Helvetica Neue Light" charset="0"/>
                <a:ea typeface="Helvetica Neue Light" charset="0"/>
                <a:cs typeface="Helvetica Neue Light" charset="0"/>
              </a:rPr>
              <a:t>Ecol</a:t>
            </a:r>
            <a:r>
              <a:rPr lang="en-AU" sz="1400" i="1" dirty="0">
                <a:solidFill>
                  <a:srgbClr val="0D425E"/>
                </a:solidFill>
                <a:latin typeface="Helvetica Neue Light" charset="0"/>
                <a:ea typeface="Helvetica Neue Light" charset="0"/>
                <a:cs typeface="Helvetica Neue Light" charset="0"/>
              </a:rPr>
              <a:t>. </a:t>
            </a:r>
            <a:r>
              <a:rPr lang="en-AU" sz="1400" i="1" dirty="0" err="1">
                <a:solidFill>
                  <a:srgbClr val="0D425E"/>
                </a:solidFill>
                <a:latin typeface="Helvetica Neue Light" charset="0"/>
                <a:ea typeface="Helvetica Neue Light" charset="0"/>
                <a:cs typeface="Helvetica Neue Light" charset="0"/>
              </a:rPr>
              <a:t>Lettr</a:t>
            </a:r>
            <a:r>
              <a:rPr lang="en-AU" sz="1400" i="1" dirty="0">
                <a:solidFill>
                  <a:srgbClr val="0D425E"/>
                </a:solidFill>
                <a:latin typeface="Helvetica Neue Light" charset="0"/>
                <a:ea typeface="Helvetica Neue Light" charset="0"/>
                <a:cs typeface="Helvetica Neue Light" charset="0"/>
              </a:rPr>
              <a:t>. </a:t>
            </a:r>
            <a:r>
              <a:rPr lang="en-AU" sz="1400" dirty="0" smtClean="0">
                <a:solidFill>
                  <a:srgbClr val="0D425E"/>
                </a:solidFill>
                <a:latin typeface="Helvetica Neue" charset="0"/>
                <a:ea typeface="Helvetica Neue" charset="0"/>
                <a:cs typeface="Helvetica Neue" charset="0"/>
              </a:rPr>
              <a:t>17:3</a:t>
            </a:r>
            <a:endParaRPr lang="en-AU" sz="1400" dirty="0">
              <a:solidFill>
                <a:srgbClr val="0D425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412610819"/>
      </p:ext>
    </p:extLst>
  </p:cSld>
  <p:clrMapOvr>
    <a:masterClrMapping/>
  </p:clrMapOvr>
  <p:transition advTm="32574">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screen">
            <a:alphaModFix amt="20000"/>
            <a:extLst>
              <a:ext uri="{28A0092B-C50C-407E-A947-70E740481C1C}">
                <a14:useLocalDpi xmlns:a14="http://schemas.microsoft.com/office/drawing/2010/main"/>
              </a:ext>
            </a:extLst>
          </a:blip>
          <a:stretch>
            <a:fillRect/>
          </a:stretch>
        </p:blipFill>
        <p:spPr>
          <a:xfrm>
            <a:off x="317223" y="6341798"/>
            <a:ext cx="2632025" cy="360000"/>
          </a:xfrm>
          <a:prstGeom prst="rect">
            <a:avLst/>
          </a:prstGeom>
        </p:spPr>
      </p:pic>
      <p:sp>
        <p:nvSpPr>
          <p:cNvPr id="29" name="TextBox 28"/>
          <p:cNvSpPr txBox="1"/>
          <p:nvPr/>
        </p:nvSpPr>
        <p:spPr>
          <a:xfrm>
            <a:off x="509820" y="495231"/>
            <a:ext cx="11056538" cy="584775"/>
          </a:xfrm>
          <a:prstGeom prst="rect">
            <a:avLst/>
          </a:prstGeom>
          <a:noFill/>
        </p:spPr>
        <p:txBody>
          <a:bodyPr wrap="square" rtlCol="0">
            <a:spAutoFit/>
          </a:bodyPr>
          <a:lstStyle/>
          <a:p>
            <a:pPr algn="r"/>
            <a:r>
              <a:rPr lang="en-AU" sz="3200" dirty="0" smtClean="0">
                <a:solidFill>
                  <a:srgbClr val="0D425E"/>
                </a:solidFill>
                <a:latin typeface="Helvetica Neue" charset="0"/>
                <a:ea typeface="Helvetica Neue" charset="0"/>
                <a:cs typeface="Helvetica Neue" charset="0"/>
              </a:rPr>
              <a:t>objective 1</a:t>
            </a:r>
            <a:endParaRPr lang="en-AU" sz="3200" dirty="0">
              <a:solidFill>
                <a:srgbClr val="0D425E"/>
              </a:solidFill>
              <a:latin typeface="Helvetica Neue" charset="0"/>
              <a:ea typeface="Helvetica Neue" charset="0"/>
              <a:cs typeface="Helvetica Neue" charset="0"/>
            </a:endParaRPr>
          </a:p>
        </p:txBody>
      </p:sp>
      <p:sp>
        <p:nvSpPr>
          <p:cNvPr id="39" name="TextBox 38"/>
          <p:cNvSpPr txBox="1"/>
          <p:nvPr/>
        </p:nvSpPr>
        <p:spPr>
          <a:xfrm>
            <a:off x="509819" y="1084522"/>
            <a:ext cx="11056539" cy="461665"/>
          </a:xfrm>
          <a:prstGeom prst="rect">
            <a:avLst/>
          </a:prstGeom>
          <a:noFill/>
        </p:spPr>
        <p:txBody>
          <a:bodyPr wrap="square" rtlCol="0">
            <a:spAutoFit/>
          </a:bodyPr>
          <a:lstStyle/>
          <a:p>
            <a:pPr algn="r"/>
            <a:r>
              <a:rPr lang="en-AU" sz="2400" dirty="0" smtClean="0">
                <a:solidFill>
                  <a:srgbClr val="0D425E"/>
                </a:solidFill>
                <a:latin typeface="Helvetica Neue Light" charset="0"/>
                <a:ea typeface="Helvetica Neue Light" charset="0"/>
                <a:cs typeface="Helvetica Neue Light" charset="0"/>
              </a:rPr>
              <a:t>how does network structure shapes community “</a:t>
            </a:r>
            <a:r>
              <a:rPr lang="en-AU" sz="2400" dirty="0" err="1" smtClean="0">
                <a:solidFill>
                  <a:srgbClr val="0D425E"/>
                </a:solidFill>
                <a:latin typeface="Helvetica Neue Light" charset="0"/>
                <a:ea typeface="Helvetica Neue Light" charset="0"/>
                <a:cs typeface="Helvetica Neue Light" charset="0"/>
              </a:rPr>
              <a:t>invasibility</a:t>
            </a:r>
            <a:r>
              <a:rPr lang="en-AU" sz="2400" dirty="0" smtClean="0">
                <a:solidFill>
                  <a:srgbClr val="0D425E"/>
                </a:solidFill>
                <a:latin typeface="Helvetica Neue Light" charset="0"/>
                <a:ea typeface="Helvetica Neue Light" charset="0"/>
                <a:cs typeface="Helvetica Neue Light" charset="0"/>
              </a:rPr>
              <a:t>”?</a:t>
            </a:r>
            <a:endParaRPr lang="en-AU" sz="2400" dirty="0">
              <a:solidFill>
                <a:srgbClr val="0D425E"/>
              </a:solidFill>
              <a:latin typeface="Helvetica Neue Light" charset="0"/>
              <a:ea typeface="Helvetica Neue Light" charset="0"/>
              <a:cs typeface="Helvetica Neue Light" charset="0"/>
            </a:endParaRPr>
          </a:p>
        </p:txBody>
      </p:sp>
      <p:grpSp>
        <p:nvGrpSpPr>
          <p:cNvPr id="4" name="Group 3"/>
          <p:cNvGrpSpPr/>
          <p:nvPr/>
        </p:nvGrpSpPr>
        <p:grpSpPr>
          <a:xfrm>
            <a:off x="1071631" y="3566210"/>
            <a:ext cx="5401830" cy="1440000"/>
            <a:chOff x="1344347" y="4143725"/>
            <a:chExt cx="5401830" cy="1440000"/>
          </a:xfrm>
        </p:grpSpPr>
        <p:pic>
          <p:nvPicPr>
            <p:cNvPr id="19" name="Picture 18"/>
            <p:cNvPicPr>
              <a:picLocks noChangeAspect="1"/>
            </p:cNvPicPr>
            <p:nvPr/>
          </p:nvPicPr>
          <p:blipFill>
            <a:blip r:embed="rId5"/>
            <a:stretch>
              <a:fillRect/>
            </a:stretch>
          </p:blipFill>
          <p:spPr>
            <a:xfrm>
              <a:off x="2810411" y="4143725"/>
              <a:ext cx="1003638" cy="1440000"/>
            </a:xfrm>
            <a:prstGeom prst="rect">
              <a:avLst/>
            </a:prstGeom>
          </p:spPr>
        </p:pic>
        <p:pic>
          <p:nvPicPr>
            <p:cNvPr id="20" name="Picture 19"/>
            <p:cNvPicPr>
              <a:picLocks noChangeAspect="1"/>
            </p:cNvPicPr>
            <p:nvPr/>
          </p:nvPicPr>
          <p:blipFill>
            <a:blip r:embed="rId5">
              <a:alphaModFix amt="50000"/>
            </a:blip>
            <a:stretch>
              <a:fillRect/>
            </a:stretch>
          </p:blipFill>
          <p:spPr>
            <a:xfrm>
              <a:off x="4276475" y="4143725"/>
              <a:ext cx="1003638" cy="1440000"/>
            </a:xfrm>
            <a:prstGeom prst="rect">
              <a:avLst/>
            </a:prstGeom>
          </p:spPr>
        </p:pic>
        <p:pic>
          <p:nvPicPr>
            <p:cNvPr id="21" name="Picture 20"/>
            <p:cNvPicPr>
              <a:picLocks noChangeAspect="1"/>
            </p:cNvPicPr>
            <p:nvPr/>
          </p:nvPicPr>
          <p:blipFill>
            <a:blip r:embed="rId5">
              <a:alphaModFix amt="85000"/>
            </a:blip>
            <a:stretch>
              <a:fillRect/>
            </a:stretch>
          </p:blipFill>
          <p:spPr>
            <a:xfrm>
              <a:off x="1344347" y="4143725"/>
              <a:ext cx="1003638" cy="1440000"/>
            </a:xfrm>
            <a:prstGeom prst="rect">
              <a:avLst/>
            </a:prstGeom>
          </p:spPr>
        </p:pic>
        <p:pic>
          <p:nvPicPr>
            <p:cNvPr id="22" name="Picture 21"/>
            <p:cNvPicPr>
              <a:picLocks noChangeAspect="1"/>
            </p:cNvPicPr>
            <p:nvPr/>
          </p:nvPicPr>
          <p:blipFill>
            <a:blip r:embed="rId5">
              <a:alphaModFix amt="70000"/>
            </a:blip>
            <a:stretch>
              <a:fillRect/>
            </a:stretch>
          </p:blipFill>
          <p:spPr>
            <a:xfrm>
              <a:off x="5742539" y="4143725"/>
              <a:ext cx="1003638" cy="1440000"/>
            </a:xfrm>
            <a:prstGeom prst="rect">
              <a:avLst/>
            </a:prstGeom>
          </p:spPr>
        </p:pic>
      </p:grpSp>
      <p:pic>
        <p:nvPicPr>
          <p:cNvPr id="42" name="Picture 41"/>
          <p:cNvPicPr>
            <a:picLocks noChangeAspect="1"/>
          </p:cNvPicPr>
          <p:nvPr/>
        </p:nvPicPr>
        <p:blipFill>
          <a:blip r:embed="rId6"/>
          <a:stretch>
            <a:fillRect/>
          </a:stretch>
        </p:blipFill>
        <p:spPr>
          <a:xfrm>
            <a:off x="9125635" y="2263362"/>
            <a:ext cx="1003636" cy="1440000"/>
          </a:xfrm>
          <a:prstGeom prst="rect">
            <a:avLst/>
          </a:prstGeom>
        </p:spPr>
      </p:pic>
      <p:grpSp>
        <p:nvGrpSpPr>
          <p:cNvPr id="43" name="Group 42"/>
          <p:cNvGrpSpPr/>
          <p:nvPr/>
        </p:nvGrpSpPr>
        <p:grpSpPr>
          <a:xfrm>
            <a:off x="951632" y="3566210"/>
            <a:ext cx="5641829" cy="1452814"/>
            <a:chOff x="1224348" y="2124956"/>
            <a:chExt cx="5641829" cy="1452814"/>
          </a:xfrm>
        </p:grpSpPr>
        <p:pic>
          <p:nvPicPr>
            <p:cNvPr id="44" name="Picture 43"/>
            <p:cNvPicPr>
              <a:picLocks noChangeAspect="1"/>
            </p:cNvPicPr>
            <p:nvPr/>
          </p:nvPicPr>
          <p:blipFill>
            <a:blip r:embed="rId7">
              <a:alphaModFix amt="85000"/>
            </a:blip>
            <a:stretch>
              <a:fillRect/>
            </a:stretch>
          </p:blipFill>
          <p:spPr>
            <a:xfrm>
              <a:off x="1224348" y="2137770"/>
              <a:ext cx="1243637" cy="1440000"/>
            </a:xfrm>
            <a:prstGeom prst="rect">
              <a:avLst/>
            </a:prstGeom>
          </p:spPr>
        </p:pic>
        <p:pic>
          <p:nvPicPr>
            <p:cNvPr id="45" name="Picture 44"/>
            <p:cNvPicPr>
              <a:picLocks noChangeAspect="1"/>
            </p:cNvPicPr>
            <p:nvPr/>
          </p:nvPicPr>
          <p:blipFill>
            <a:blip r:embed="rId7"/>
            <a:stretch>
              <a:fillRect/>
            </a:stretch>
          </p:blipFill>
          <p:spPr>
            <a:xfrm>
              <a:off x="2690412" y="2137770"/>
              <a:ext cx="1243637" cy="1440000"/>
            </a:xfrm>
            <a:prstGeom prst="rect">
              <a:avLst/>
            </a:prstGeom>
          </p:spPr>
        </p:pic>
        <p:pic>
          <p:nvPicPr>
            <p:cNvPr id="46" name="Picture 45"/>
            <p:cNvPicPr>
              <a:picLocks noChangeAspect="1"/>
            </p:cNvPicPr>
            <p:nvPr/>
          </p:nvPicPr>
          <p:blipFill>
            <a:blip r:embed="rId7">
              <a:alphaModFix amt="50000"/>
            </a:blip>
            <a:stretch>
              <a:fillRect/>
            </a:stretch>
          </p:blipFill>
          <p:spPr>
            <a:xfrm>
              <a:off x="4156476" y="2124956"/>
              <a:ext cx="1243637" cy="1440000"/>
            </a:xfrm>
            <a:prstGeom prst="rect">
              <a:avLst/>
            </a:prstGeom>
          </p:spPr>
        </p:pic>
        <p:pic>
          <p:nvPicPr>
            <p:cNvPr id="47" name="Picture 46"/>
            <p:cNvPicPr>
              <a:picLocks noChangeAspect="1"/>
            </p:cNvPicPr>
            <p:nvPr/>
          </p:nvPicPr>
          <p:blipFill>
            <a:blip r:embed="rId7">
              <a:alphaModFix amt="70000"/>
            </a:blip>
            <a:stretch>
              <a:fillRect/>
            </a:stretch>
          </p:blipFill>
          <p:spPr>
            <a:xfrm>
              <a:off x="5622540" y="2124956"/>
              <a:ext cx="1243637" cy="1440000"/>
            </a:xfrm>
            <a:prstGeom prst="rect">
              <a:avLst/>
            </a:prstGeom>
          </p:spPr>
        </p:pic>
      </p:grpSp>
      <p:pic>
        <p:nvPicPr>
          <p:cNvPr id="12" name="Picture 11"/>
          <p:cNvPicPr>
            <a:picLocks noChangeAspect="1"/>
          </p:cNvPicPr>
          <p:nvPr/>
        </p:nvPicPr>
        <p:blipFill>
          <a:blip r:embed="rId8"/>
          <a:stretch>
            <a:fillRect/>
          </a:stretch>
        </p:blipFill>
        <p:spPr>
          <a:xfrm>
            <a:off x="6815888" y="3599715"/>
            <a:ext cx="1243636" cy="1440000"/>
          </a:xfrm>
          <a:prstGeom prst="rect">
            <a:avLst/>
          </a:prstGeom>
        </p:spPr>
      </p:pic>
      <p:sp>
        <p:nvSpPr>
          <p:cNvPr id="14" name="TextBox 13"/>
          <p:cNvSpPr txBox="1"/>
          <p:nvPr/>
        </p:nvSpPr>
        <p:spPr>
          <a:xfrm>
            <a:off x="8311712" y="3901489"/>
            <a:ext cx="498855" cy="769441"/>
          </a:xfrm>
          <a:prstGeom prst="rect">
            <a:avLst/>
          </a:prstGeom>
          <a:noFill/>
        </p:spPr>
        <p:txBody>
          <a:bodyPr wrap="none" rtlCol="0">
            <a:spAutoFit/>
          </a:bodyPr>
          <a:lstStyle/>
          <a:p>
            <a:r>
              <a:rPr lang="en-AU" sz="4400" dirty="0" smtClean="0">
                <a:solidFill>
                  <a:srgbClr val="5B1B19"/>
                </a:solidFill>
                <a:latin typeface="Helvetica Neue Light" charset="0"/>
                <a:ea typeface="Helvetica Neue Light" charset="0"/>
                <a:cs typeface="Helvetica Neue Light" charset="0"/>
              </a:rPr>
              <a:t>?</a:t>
            </a:r>
            <a:endParaRPr lang="en-AU" sz="4400" dirty="0">
              <a:solidFill>
                <a:srgbClr val="5B1B19"/>
              </a:solidFill>
              <a:latin typeface="Helvetica Neue Light" charset="0"/>
              <a:ea typeface="Helvetica Neue Light" charset="0"/>
              <a:cs typeface="Helvetica Neue Light" charset="0"/>
            </a:endParaRPr>
          </a:p>
        </p:txBody>
      </p:sp>
      <p:sp>
        <p:nvSpPr>
          <p:cNvPr id="51" name="TextBox 50"/>
          <p:cNvSpPr txBox="1"/>
          <p:nvPr/>
        </p:nvSpPr>
        <p:spPr>
          <a:xfrm>
            <a:off x="7862863" y="6547610"/>
            <a:ext cx="4315091" cy="307777"/>
          </a:xfrm>
          <a:prstGeom prst="rect">
            <a:avLst/>
          </a:prstGeom>
          <a:noFill/>
        </p:spPr>
        <p:txBody>
          <a:bodyPr wrap="none" rtlCol="0" anchor="b">
            <a:spAutoFit/>
          </a:bodyPr>
          <a:lstStyle/>
          <a:p>
            <a:pPr algn="r"/>
            <a:r>
              <a:rPr lang="en-AU" sz="1400" dirty="0" err="1" smtClean="0">
                <a:solidFill>
                  <a:srgbClr val="0D425E"/>
                </a:solidFill>
                <a:latin typeface="Helvetica Neue" charset="0"/>
                <a:ea typeface="Helvetica Neue" charset="0"/>
                <a:cs typeface="Helvetica Neue" charset="0"/>
              </a:rPr>
              <a:t>Romanuk</a:t>
            </a:r>
            <a:r>
              <a:rPr lang="en-AU" sz="1400" dirty="0" smtClean="0">
                <a:solidFill>
                  <a:srgbClr val="0D425E"/>
                </a:solidFill>
                <a:latin typeface="Helvetica Neue" charset="0"/>
                <a:ea typeface="Helvetica Neue" charset="0"/>
                <a:cs typeface="Helvetica Neue" charset="0"/>
              </a:rPr>
              <a:t> et </a:t>
            </a:r>
            <a:r>
              <a:rPr lang="en-AU" sz="1400" dirty="0" smtClean="0">
                <a:solidFill>
                  <a:srgbClr val="0D425E"/>
                </a:solidFill>
                <a:latin typeface="Helvetica Neue" charset="0"/>
                <a:ea typeface="Helvetica Neue" charset="0"/>
                <a:cs typeface="Helvetica Neue" charset="0"/>
              </a:rPr>
              <a:t>al. </a:t>
            </a:r>
            <a:r>
              <a:rPr lang="en-AU" sz="1400" dirty="0" smtClean="0">
                <a:solidFill>
                  <a:srgbClr val="0D425E"/>
                </a:solidFill>
                <a:latin typeface="Helvetica Neue Light" charset="0"/>
                <a:ea typeface="Helvetica Neue Light" charset="0"/>
                <a:cs typeface="Helvetica Neue Light" charset="0"/>
              </a:rPr>
              <a:t>2009 </a:t>
            </a:r>
            <a:r>
              <a:rPr lang="en-AU" sz="1400" i="1" dirty="0" smtClean="0">
                <a:solidFill>
                  <a:srgbClr val="0D425E"/>
                </a:solidFill>
                <a:latin typeface="Helvetica Neue Light" charset="0"/>
                <a:ea typeface="Helvetica Neue Light" charset="0"/>
                <a:cs typeface="Helvetica Neue Light" charset="0"/>
              </a:rPr>
              <a:t>Phil</a:t>
            </a:r>
            <a:r>
              <a:rPr lang="en-AU" sz="1400" i="1" dirty="0" smtClean="0">
                <a:solidFill>
                  <a:srgbClr val="0D425E"/>
                </a:solidFill>
                <a:latin typeface="Helvetica Neue Light" charset="0"/>
                <a:ea typeface="Helvetica Neue Light" charset="0"/>
                <a:cs typeface="Helvetica Neue Light" charset="0"/>
              </a:rPr>
              <a:t>. Trans. R. Soc. B</a:t>
            </a:r>
            <a:r>
              <a:rPr lang="en-AU" sz="1400" dirty="0" smtClean="0">
                <a:solidFill>
                  <a:srgbClr val="0D425E"/>
                </a:solidFill>
                <a:latin typeface="Helvetica Neue Light" charset="0"/>
                <a:ea typeface="Helvetica Neue Light" charset="0"/>
                <a:cs typeface="Helvetica Neue Light" charset="0"/>
              </a:rPr>
              <a:t> </a:t>
            </a:r>
            <a:r>
              <a:rPr lang="en-AU" sz="1400" dirty="0" smtClean="0">
                <a:solidFill>
                  <a:srgbClr val="0D425E"/>
                </a:solidFill>
                <a:latin typeface="Helvetica Neue" charset="0"/>
                <a:ea typeface="Helvetica Neue" charset="0"/>
                <a:cs typeface="Helvetica Neue" charset="0"/>
              </a:rPr>
              <a:t>364:1524</a:t>
            </a:r>
            <a:endParaRPr lang="en-AU" sz="1400" dirty="0">
              <a:solidFill>
                <a:srgbClr val="0D425E"/>
              </a:solidFill>
              <a:latin typeface="Helvetica Neue" charset="0"/>
              <a:ea typeface="Helvetica Neue" charset="0"/>
              <a:cs typeface="Helvetica Neue" charset="0"/>
            </a:endParaRPr>
          </a:p>
        </p:txBody>
      </p:sp>
    </p:spTree>
    <p:custDataLst>
      <p:tags r:id="rId1"/>
    </p:custDataLst>
    <p:extLst>
      <p:ext uri="{BB962C8B-B14F-4D97-AF65-F5344CB8AC3E}">
        <p14:creationId xmlns:p14="http://schemas.microsoft.com/office/powerpoint/2010/main" val="615819826"/>
      </p:ext>
    </p:extLst>
  </p:cSld>
  <p:clrMapOvr>
    <a:masterClrMapping/>
  </p:clrMapOvr>
  <p:transition advTm="3532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18 0.00024 L -0.17955 0.19028 " pathEditMode="relative" rAng="0" ptsTypes="AA">
                                      <p:cBhvr>
                                        <p:cTn id="6" dur="500" fill="hold"/>
                                        <p:tgtEl>
                                          <p:spTgt spid="42"/>
                                        </p:tgtEl>
                                        <p:attrNameLst>
                                          <p:attrName>ppt_x</p:attrName>
                                          <p:attrName>ppt_y</p:attrName>
                                        </p:attrNameLst>
                                      </p:cBhvr>
                                      <p:rCtr x="-9036" y="9491"/>
                                    </p:animMotion>
                                  </p:childTnLst>
                                </p:cTn>
                              </p:par>
                            </p:childTnLst>
                          </p:cTn>
                        </p:par>
                        <p:par>
                          <p:cTn id="7" fill="hold">
                            <p:stCondLst>
                              <p:cond delay="500"/>
                            </p:stCondLst>
                            <p:childTnLst>
                              <p:par>
                                <p:cTn id="8" presetID="10" presetClass="entr" presetSubtype="0"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xit" presetSubtype="0" fill="hold"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42"/>
                                        </p:tgtEl>
                                      </p:cBhvr>
                                    </p:animEffect>
                                    <p:set>
                                      <p:cBhvr>
                                        <p:cTn id="2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alphaModFix amt="20000"/>
            <a:extLst>
              <a:ext uri="{28A0092B-C50C-407E-A947-70E740481C1C}">
                <a14:useLocalDpi xmlns:a14="http://schemas.microsoft.com/office/drawing/2010/main"/>
              </a:ext>
            </a:extLst>
          </a:blip>
          <a:stretch>
            <a:fillRect/>
          </a:stretch>
        </p:blipFill>
        <p:spPr>
          <a:xfrm>
            <a:off x="317223" y="6341798"/>
            <a:ext cx="2632025" cy="360000"/>
          </a:xfrm>
          <a:prstGeom prst="rect">
            <a:avLst/>
          </a:prstGeom>
        </p:spPr>
      </p:pic>
      <p:sp>
        <p:nvSpPr>
          <p:cNvPr id="9" name="TextBox 8"/>
          <p:cNvSpPr txBox="1"/>
          <p:nvPr/>
        </p:nvSpPr>
        <p:spPr>
          <a:xfrm rot="16200000">
            <a:off x="488423" y="4007565"/>
            <a:ext cx="1724199" cy="400110"/>
          </a:xfrm>
          <a:prstGeom prst="rect">
            <a:avLst/>
          </a:prstGeom>
          <a:noFill/>
        </p:spPr>
        <p:txBody>
          <a:bodyPr wrap="square" rtlCol="0">
            <a:spAutoFit/>
          </a:bodyPr>
          <a:lstStyle/>
          <a:p>
            <a:r>
              <a:rPr lang="en-AU" sz="2000" dirty="0" err="1" smtClean="0">
                <a:solidFill>
                  <a:srgbClr val="0D425E"/>
                </a:solidFill>
                <a:latin typeface="Helvetica Neue Light" charset="0"/>
                <a:ea typeface="Helvetica Neue Light" charset="0"/>
                <a:cs typeface="Helvetica Neue Light" charset="0"/>
              </a:rPr>
              <a:t>invasibility</a:t>
            </a:r>
            <a:endParaRPr lang="en-AU" sz="2000" dirty="0">
              <a:solidFill>
                <a:srgbClr val="0D425E"/>
              </a:solidFill>
              <a:latin typeface="Helvetica Neue Light" charset="0"/>
              <a:ea typeface="Helvetica Neue Light" charset="0"/>
              <a:cs typeface="Helvetica Neue Light" charset="0"/>
            </a:endParaRPr>
          </a:p>
        </p:txBody>
      </p:sp>
      <p:sp>
        <p:nvSpPr>
          <p:cNvPr id="10" name="TextBox 9"/>
          <p:cNvSpPr txBox="1"/>
          <p:nvPr/>
        </p:nvSpPr>
        <p:spPr>
          <a:xfrm>
            <a:off x="1632396" y="5069720"/>
            <a:ext cx="2137446" cy="400110"/>
          </a:xfrm>
          <a:prstGeom prst="rect">
            <a:avLst/>
          </a:prstGeom>
          <a:noFill/>
        </p:spPr>
        <p:txBody>
          <a:bodyPr wrap="square" rtlCol="0">
            <a:spAutoFit/>
          </a:bodyPr>
          <a:lstStyle/>
          <a:p>
            <a:r>
              <a:rPr lang="en-AU" sz="2000" dirty="0" err="1" smtClean="0">
                <a:solidFill>
                  <a:srgbClr val="0D425E"/>
                </a:solidFill>
                <a:latin typeface="Helvetica Neue Light" charset="0"/>
                <a:ea typeface="Helvetica Neue Light" charset="0"/>
                <a:cs typeface="Helvetica Neue Light" charset="0"/>
              </a:rPr>
              <a:t>nestedness</a:t>
            </a:r>
            <a:endParaRPr lang="en-AU" sz="2000" dirty="0">
              <a:solidFill>
                <a:srgbClr val="0D425E"/>
              </a:solidFill>
              <a:latin typeface="Helvetica Neue Light" charset="0"/>
              <a:ea typeface="Helvetica Neue Light" charset="0"/>
              <a:cs typeface="Helvetica Neue Light" charset="0"/>
            </a:endParaRPr>
          </a:p>
        </p:txBody>
      </p:sp>
      <p:grpSp>
        <p:nvGrpSpPr>
          <p:cNvPr id="30" name="Group 29"/>
          <p:cNvGrpSpPr/>
          <p:nvPr/>
        </p:nvGrpSpPr>
        <p:grpSpPr>
          <a:xfrm>
            <a:off x="1632396" y="2549720"/>
            <a:ext cx="3600000" cy="2520000"/>
            <a:chOff x="1452396" y="1909009"/>
            <a:chExt cx="3960000" cy="2880000"/>
          </a:xfrm>
        </p:grpSpPr>
        <p:sp>
          <p:nvSpPr>
            <p:cNvPr id="13" name="Freeform 12"/>
            <p:cNvSpPr/>
            <p:nvPr/>
          </p:nvSpPr>
          <p:spPr>
            <a:xfrm>
              <a:off x="1632396" y="2084777"/>
              <a:ext cx="3600000" cy="2520000"/>
            </a:xfrm>
            <a:custGeom>
              <a:avLst/>
              <a:gdLst>
                <a:gd name="connsiteX0" fmla="*/ 0 w 5309936"/>
                <a:gd name="connsiteY0" fmla="*/ 2085474 h 2085474"/>
                <a:gd name="connsiteX1" fmla="*/ 1010652 w 5309936"/>
                <a:gd name="connsiteY1" fmla="*/ 625642 h 2085474"/>
                <a:gd name="connsiteX2" fmla="*/ 5309936 w 5309936"/>
                <a:gd name="connsiteY2" fmla="*/ 0 h 2085474"/>
              </a:gdLst>
              <a:ahLst/>
              <a:cxnLst>
                <a:cxn ang="0">
                  <a:pos x="connsiteX0" y="connsiteY0"/>
                </a:cxn>
                <a:cxn ang="0">
                  <a:pos x="connsiteX1" y="connsiteY1"/>
                </a:cxn>
                <a:cxn ang="0">
                  <a:pos x="connsiteX2" y="connsiteY2"/>
                </a:cxn>
              </a:cxnLst>
              <a:rect l="l" t="t" r="r" b="b"/>
              <a:pathLst>
                <a:path w="5309936" h="2085474">
                  <a:moveTo>
                    <a:pt x="0" y="2085474"/>
                  </a:moveTo>
                  <a:cubicBezTo>
                    <a:pt x="62831" y="1529347"/>
                    <a:pt x="125663" y="973221"/>
                    <a:pt x="1010652" y="625642"/>
                  </a:cubicBezTo>
                  <a:cubicBezTo>
                    <a:pt x="1895641" y="278063"/>
                    <a:pt x="5309936" y="0"/>
                    <a:pt x="5309936" y="0"/>
                  </a:cubicBezTo>
                </a:path>
              </a:pathLst>
            </a:custGeom>
            <a:noFill/>
            <a:ln w="28575">
              <a:solidFill>
                <a:srgbClr val="0D42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p:cNvSpPr/>
            <p:nvPr/>
          </p:nvSpPr>
          <p:spPr>
            <a:xfrm>
              <a:off x="1452396" y="1909009"/>
              <a:ext cx="3960000" cy="2880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1" name="Group 30"/>
          <p:cNvGrpSpPr/>
          <p:nvPr/>
        </p:nvGrpSpPr>
        <p:grpSpPr>
          <a:xfrm>
            <a:off x="7158902" y="2538020"/>
            <a:ext cx="3600000" cy="2520000"/>
            <a:chOff x="6978903" y="1909009"/>
            <a:chExt cx="3960000" cy="2880000"/>
          </a:xfrm>
        </p:grpSpPr>
        <p:sp>
          <p:nvSpPr>
            <p:cNvPr id="24" name="Freeform 23"/>
            <p:cNvSpPr/>
            <p:nvPr/>
          </p:nvSpPr>
          <p:spPr>
            <a:xfrm>
              <a:off x="7158903" y="2084777"/>
              <a:ext cx="3600000" cy="2520000"/>
            </a:xfrm>
            <a:custGeom>
              <a:avLst/>
              <a:gdLst>
                <a:gd name="connsiteX0" fmla="*/ 0 w 5037221"/>
                <a:gd name="connsiteY0" fmla="*/ 0 h 2037348"/>
                <a:gd name="connsiteX1" fmla="*/ 1700463 w 5037221"/>
                <a:gd name="connsiteY1" fmla="*/ 1363579 h 2037348"/>
                <a:gd name="connsiteX2" fmla="*/ 5037221 w 5037221"/>
                <a:gd name="connsiteY2" fmla="*/ 2037348 h 2037348"/>
              </a:gdLst>
              <a:ahLst/>
              <a:cxnLst>
                <a:cxn ang="0">
                  <a:pos x="connsiteX0" y="connsiteY0"/>
                </a:cxn>
                <a:cxn ang="0">
                  <a:pos x="connsiteX1" y="connsiteY1"/>
                </a:cxn>
                <a:cxn ang="0">
                  <a:pos x="connsiteX2" y="connsiteY2"/>
                </a:cxn>
              </a:cxnLst>
              <a:rect l="l" t="t" r="r" b="b"/>
              <a:pathLst>
                <a:path w="5037221" h="2037348">
                  <a:moveTo>
                    <a:pt x="0" y="0"/>
                  </a:moveTo>
                  <a:cubicBezTo>
                    <a:pt x="430463" y="512010"/>
                    <a:pt x="860926" y="1024021"/>
                    <a:pt x="1700463" y="1363579"/>
                  </a:cubicBezTo>
                  <a:cubicBezTo>
                    <a:pt x="2540000" y="1703137"/>
                    <a:pt x="5037221" y="2037348"/>
                    <a:pt x="5037221" y="2037348"/>
                  </a:cubicBezTo>
                </a:path>
              </a:pathLst>
            </a:custGeom>
            <a:noFill/>
            <a:ln w="28575">
              <a:solidFill>
                <a:srgbClr val="0D42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6978903" y="1909009"/>
              <a:ext cx="3960000" cy="2880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7" name="TextBox 26"/>
          <p:cNvSpPr txBox="1"/>
          <p:nvPr/>
        </p:nvSpPr>
        <p:spPr>
          <a:xfrm rot="16200000">
            <a:off x="6065970" y="3984413"/>
            <a:ext cx="1724199" cy="400110"/>
          </a:xfrm>
          <a:prstGeom prst="rect">
            <a:avLst/>
          </a:prstGeom>
          <a:noFill/>
        </p:spPr>
        <p:txBody>
          <a:bodyPr wrap="square" rtlCol="0">
            <a:spAutoFit/>
          </a:bodyPr>
          <a:lstStyle/>
          <a:p>
            <a:r>
              <a:rPr lang="en-AU" sz="2000" dirty="0" err="1" smtClean="0">
                <a:solidFill>
                  <a:srgbClr val="0D425E"/>
                </a:solidFill>
                <a:latin typeface="Helvetica Neue Light" charset="0"/>
                <a:ea typeface="Helvetica Neue Light" charset="0"/>
                <a:cs typeface="Helvetica Neue Light" charset="0"/>
              </a:rPr>
              <a:t>invasibility</a:t>
            </a:r>
            <a:endParaRPr lang="en-AU" sz="2000" dirty="0">
              <a:solidFill>
                <a:srgbClr val="0D425E"/>
              </a:solidFill>
              <a:latin typeface="Helvetica Neue Light" charset="0"/>
              <a:ea typeface="Helvetica Neue Light" charset="0"/>
              <a:cs typeface="Helvetica Neue Light" charset="0"/>
            </a:endParaRPr>
          </a:p>
        </p:txBody>
      </p:sp>
      <p:sp>
        <p:nvSpPr>
          <p:cNvPr id="28" name="TextBox 27"/>
          <p:cNvSpPr txBox="1"/>
          <p:nvPr/>
        </p:nvSpPr>
        <p:spPr>
          <a:xfrm>
            <a:off x="7158902" y="5069720"/>
            <a:ext cx="2137446" cy="400110"/>
          </a:xfrm>
          <a:prstGeom prst="rect">
            <a:avLst/>
          </a:prstGeom>
          <a:noFill/>
        </p:spPr>
        <p:txBody>
          <a:bodyPr wrap="square" rtlCol="0">
            <a:spAutoFit/>
          </a:bodyPr>
          <a:lstStyle/>
          <a:p>
            <a:r>
              <a:rPr lang="en-AU" sz="2000" dirty="0" smtClean="0">
                <a:solidFill>
                  <a:srgbClr val="0D425E"/>
                </a:solidFill>
                <a:latin typeface="Helvetica Neue Light" charset="0"/>
                <a:ea typeface="Helvetica Neue Light" charset="0"/>
                <a:cs typeface="Helvetica Neue Light" charset="0"/>
              </a:rPr>
              <a:t>modularity</a:t>
            </a:r>
            <a:endParaRPr lang="en-AU" sz="2000" dirty="0">
              <a:solidFill>
                <a:srgbClr val="0D425E"/>
              </a:solidFill>
              <a:latin typeface="Helvetica Neue Light" charset="0"/>
              <a:ea typeface="Helvetica Neue Light" charset="0"/>
              <a:cs typeface="Helvetica Neue Light" charset="0"/>
            </a:endParaRPr>
          </a:p>
        </p:txBody>
      </p:sp>
      <p:sp>
        <p:nvSpPr>
          <p:cNvPr id="29" name="TextBox 28"/>
          <p:cNvSpPr txBox="1"/>
          <p:nvPr/>
        </p:nvSpPr>
        <p:spPr>
          <a:xfrm>
            <a:off x="509820" y="495231"/>
            <a:ext cx="11056538" cy="584775"/>
          </a:xfrm>
          <a:prstGeom prst="rect">
            <a:avLst/>
          </a:prstGeom>
          <a:noFill/>
        </p:spPr>
        <p:txBody>
          <a:bodyPr wrap="square" rtlCol="0">
            <a:spAutoFit/>
          </a:bodyPr>
          <a:lstStyle/>
          <a:p>
            <a:pPr algn="r"/>
            <a:r>
              <a:rPr lang="en-AU" sz="3200" dirty="0" smtClean="0">
                <a:solidFill>
                  <a:srgbClr val="0D425E"/>
                </a:solidFill>
                <a:latin typeface="Helvetica Neue" charset="0"/>
                <a:ea typeface="Helvetica Neue" charset="0"/>
                <a:cs typeface="Helvetica Neue" charset="0"/>
              </a:rPr>
              <a:t>objective 1</a:t>
            </a:r>
            <a:endParaRPr lang="en-AU" sz="3200" dirty="0">
              <a:solidFill>
                <a:srgbClr val="0D425E"/>
              </a:solidFill>
              <a:latin typeface="Helvetica Neue" charset="0"/>
              <a:ea typeface="Helvetica Neue" charset="0"/>
              <a:cs typeface="Helvetica Neue" charset="0"/>
            </a:endParaRPr>
          </a:p>
        </p:txBody>
      </p:sp>
      <p:cxnSp>
        <p:nvCxnSpPr>
          <p:cNvPr id="33" name="Straight Arrow Connector 32"/>
          <p:cNvCxnSpPr/>
          <p:nvPr/>
        </p:nvCxnSpPr>
        <p:spPr>
          <a:xfrm>
            <a:off x="8549775" y="5285707"/>
            <a:ext cx="1080000" cy="0"/>
          </a:xfrm>
          <a:prstGeom prst="straightConnector1">
            <a:avLst/>
          </a:prstGeom>
          <a:ln w="19050">
            <a:solidFill>
              <a:srgbClr val="0D425D"/>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928069" y="2549720"/>
            <a:ext cx="1" cy="1080000"/>
          </a:xfrm>
          <a:prstGeom prst="straightConnector1">
            <a:avLst/>
          </a:prstGeom>
          <a:ln w="19050">
            <a:solidFill>
              <a:srgbClr val="0D425D"/>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158490" y="5302408"/>
            <a:ext cx="1080000" cy="0"/>
          </a:xfrm>
          <a:prstGeom prst="straightConnector1">
            <a:avLst/>
          </a:prstGeom>
          <a:ln w="19050">
            <a:solidFill>
              <a:srgbClr val="0D425D"/>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1376364" y="2566421"/>
            <a:ext cx="1" cy="1080000"/>
          </a:xfrm>
          <a:prstGeom prst="straightConnector1">
            <a:avLst/>
          </a:prstGeom>
          <a:ln w="19050">
            <a:solidFill>
              <a:srgbClr val="0D425D"/>
            </a:solidFill>
            <a:tailEnd type="triangle" w="sm" len="lg"/>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09819" y="1084522"/>
            <a:ext cx="11056539" cy="461665"/>
          </a:xfrm>
          <a:prstGeom prst="rect">
            <a:avLst/>
          </a:prstGeom>
          <a:noFill/>
        </p:spPr>
        <p:txBody>
          <a:bodyPr wrap="square" rtlCol="0">
            <a:spAutoFit/>
          </a:bodyPr>
          <a:lstStyle/>
          <a:p>
            <a:pPr algn="r"/>
            <a:r>
              <a:rPr lang="en-AU" sz="2400" dirty="0" smtClean="0">
                <a:solidFill>
                  <a:srgbClr val="0D425E"/>
                </a:solidFill>
                <a:latin typeface="Helvetica Neue Light" charset="0"/>
                <a:ea typeface="Helvetica Neue Light" charset="0"/>
                <a:cs typeface="Helvetica Neue Light" charset="0"/>
              </a:rPr>
              <a:t>how does network structure shapes community “</a:t>
            </a:r>
            <a:r>
              <a:rPr lang="en-AU" sz="2400" dirty="0" err="1" smtClean="0">
                <a:solidFill>
                  <a:srgbClr val="0D425E"/>
                </a:solidFill>
                <a:latin typeface="Helvetica Neue Light" charset="0"/>
                <a:ea typeface="Helvetica Neue Light" charset="0"/>
                <a:cs typeface="Helvetica Neue Light" charset="0"/>
              </a:rPr>
              <a:t>invasibility</a:t>
            </a:r>
            <a:r>
              <a:rPr lang="en-AU" sz="2400" dirty="0" smtClean="0">
                <a:solidFill>
                  <a:srgbClr val="0D425E"/>
                </a:solidFill>
                <a:latin typeface="Helvetica Neue Light" charset="0"/>
                <a:ea typeface="Helvetica Neue Light" charset="0"/>
                <a:cs typeface="Helvetica Neue Light" charset="0"/>
              </a:rPr>
              <a:t>”?</a:t>
            </a:r>
            <a:endParaRPr lang="en-AU" sz="2400" dirty="0">
              <a:solidFill>
                <a:srgbClr val="0D425E"/>
              </a:solidFill>
              <a:latin typeface="Helvetica Neue Light" charset="0"/>
              <a:ea typeface="Helvetica Neue Light" charset="0"/>
              <a:cs typeface="Helvetica Neue Light" charset="0"/>
            </a:endParaRPr>
          </a:p>
        </p:txBody>
      </p:sp>
      <p:sp>
        <p:nvSpPr>
          <p:cNvPr id="20" name="TextBox 19"/>
          <p:cNvSpPr txBox="1"/>
          <p:nvPr/>
        </p:nvSpPr>
        <p:spPr>
          <a:xfrm>
            <a:off x="9103073" y="6547610"/>
            <a:ext cx="3074881" cy="307777"/>
          </a:xfrm>
          <a:prstGeom prst="rect">
            <a:avLst/>
          </a:prstGeom>
          <a:noFill/>
        </p:spPr>
        <p:txBody>
          <a:bodyPr wrap="none" rtlCol="0" anchor="b">
            <a:spAutoFit/>
          </a:bodyPr>
          <a:lstStyle/>
          <a:p>
            <a:pPr algn="r"/>
            <a:r>
              <a:rPr lang="en-AU" sz="1400" dirty="0" err="1" smtClean="0">
                <a:solidFill>
                  <a:srgbClr val="0D425E"/>
                </a:solidFill>
                <a:latin typeface="Helvetica Neue" charset="0"/>
                <a:ea typeface="Helvetica Neue" charset="0"/>
                <a:cs typeface="Helvetica Neue" charset="0"/>
              </a:rPr>
              <a:t>Bastolla</a:t>
            </a:r>
            <a:r>
              <a:rPr lang="en-AU" sz="1400" dirty="0" smtClean="0">
                <a:solidFill>
                  <a:srgbClr val="0D425E"/>
                </a:solidFill>
                <a:latin typeface="Helvetica Neue" charset="0"/>
                <a:ea typeface="Helvetica Neue" charset="0"/>
                <a:cs typeface="Helvetica Neue" charset="0"/>
              </a:rPr>
              <a:t> et al. </a:t>
            </a:r>
            <a:r>
              <a:rPr lang="en-AU" sz="1400" dirty="0" smtClean="0">
                <a:solidFill>
                  <a:srgbClr val="0D425E"/>
                </a:solidFill>
                <a:latin typeface="Helvetica Neue Light" charset="0"/>
                <a:ea typeface="Helvetica Neue Light" charset="0"/>
                <a:cs typeface="Helvetica Neue Light" charset="0"/>
              </a:rPr>
              <a:t>2009 </a:t>
            </a:r>
            <a:r>
              <a:rPr lang="en-AU" sz="1400" i="1" dirty="0" smtClean="0">
                <a:solidFill>
                  <a:srgbClr val="0D425E"/>
                </a:solidFill>
                <a:latin typeface="Helvetica Neue Light" charset="0"/>
                <a:ea typeface="Helvetica Neue Light" charset="0"/>
                <a:cs typeface="Helvetica Neue Light" charset="0"/>
              </a:rPr>
              <a:t>Nature</a:t>
            </a:r>
            <a:r>
              <a:rPr lang="en-AU" sz="1400" dirty="0" smtClean="0">
                <a:solidFill>
                  <a:srgbClr val="0D425E"/>
                </a:solidFill>
                <a:latin typeface="Helvetica Neue Light" charset="0"/>
                <a:ea typeface="Helvetica Neue Light" charset="0"/>
                <a:cs typeface="Helvetica Neue Light" charset="0"/>
              </a:rPr>
              <a:t> </a:t>
            </a:r>
            <a:r>
              <a:rPr lang="en-AU" sz="1400" dirty="0" smtClean="0">
                <a:solidFill>
                  <a:srgbClr val="0D425E"/>
                </a:solidFill>
                <a:latin typeface="Helvetica Neue" charset="0"/>
                <a:ea typeface="Helvetica Neue" charset="0"/>
                <a:cs typeface="Helvetica Neue" charset="0"/>
              </a:rPr>
              <a:t>458</a:t>
            </a:r>
            <a:r>
              <a:rPr lang="en-AU" sz="1400" dirty="0" smtClean="0">
                <a:solidFill>
                  <a:srgbClr val="0D425E"/>
                </a:solidFill>
                <a:latin typeface="Helvetica Neue" charset="0"/>
                <a:ea typeface="Helvetica Neue" charset="0"/>
                <a:cs typeface="Helvetica Neue" charset="0"/>
              </a:rPr>
              <a:t>:7241</a:t>
            </a:r>
            <a:endParaRPr lang="en-AU" sz="1400" dirty="0">
              <a:solidFill>
                <a:srgbClr val="0D425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922579143"/>
      </p:ext>
    </p:extLst>
  </p:cSld>
  <p:clrMapOvr>
    <a:masterClrMapping/>
  </p:clrMapOvr>
  <p:transition advTm="10488">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alphaModFix amt="20000"/>
            <a:extLst>
              <a:ext uri="{28A0092B-C50C-407E-A947-70E740481C1C}">
                <a14:useLocalDpi xmlns:a14="http://schemas.microsoft.com/office/drawing/2010/main"/>
              </a:ext>
            </a:extLst>
          </a:blip>
          <a:stretch>
            <a:fillRect/>
          </a:stretch>
        </p:blipFill>
        <p:spPr>
          <a:xfrm>
            <a:off x="317223" y="6341798"/>
            <a:ext cx="2632025" cy="360000"/>
          </a:xfrm>
          <a:prstGeom prst="rect">
            <a:avLst/>
          </a:prstGeom>
        </p:spPr>
      </p:pic>
      <p:sp>
        <p:nvSpPr>
          <p:cNvPr id="29" name="TextBox 28"/>
          <p:cNvSpPr txBox="1"/>
          <p:nvPr/>
        </p:nvSpPr>
        <p:spPr>
          <a:xfrm>
            <a:off x="509820" y="495231"/>
            <a:ext cx="11056538" cy="584775"/>
          </a:xfrm>
          <a:prstGeom prst="rect">
            <a:avLst/>
          </a:prstGeom>
          <a:noFill/>
        </p:spPr>
        <p:txBody>
          <a:bodyPr wrap="square" rtlCol="0">
            <a:spAutoFit/>
          </a:bodyPr>
          <a:lstStyle/>
          <a:p>
            <a:pPr algn="r"/>
            <a:r>
              <a:rPr lang="en-AU" sz="3200" dirty="0" smtClean="0">
                <a:solidFill>
                  <a:srgbClr val="0D425E"/>
                </a:solidFill>
                <a:latin typeface="Helvetica Neue" charset="0"/>
                <a:ea typeface="Helvetica Neue" charset="0"/>
                <a:cs typeface="Helvetica Neue" charset="0"/>
              </a:rPr>
              <a:t>objective </a:t>
            </a:r>
            <a:r>
              <a:rPr lang="en-AU" sz="3200" dirty="0" smtClean="0">
                <a:solidFill>
                  <a:srgbClr val="0D425E"/>
                </a:solidFill>
                <a:latin typeface="Helvetica Neue" charset="0"/>
                <a:ea typeface="Helvetica Neue" charset="0"/>
                <a:cs typeface="Helvetica Neue" charset="0"/>
              </a:rPr>
              <a:t>2</a:t>
            </a:r>
            <a:endParaRPr lang="en-AU" sz="3200" dirty="0">
              <a:solidFill>
                <a:srgbClr val="0D425E"/>
              </a:solidFill>
              <a:latin typeface="Helvetica Neue" charset="0"/>
              <a:ea typeface="Helvetica Neue" charset="0"/>
              <a:cs typeface="Helvetica Neue" charset="0"/>
            </a:endParaRPr>
          </a:p>
        </p:txBody>
      </p:sp>
      <p:sp>
        <p:nvSpPr>
          <p:cNvPr id="39" name="TextBox 38"/>
          <p:cNvSpPr txBox="1"/>
          <p:nvPr/>
        </p:nvSpPr>
        <p:spPr>
          <a:xfrm>
            <a:off x="509819" y="1084522"/>
            <a:ext cx="11056539" cy="461665"/>
          </a:xfrm>
          <a:prstGeom prst="rect">
            <a:avLst/>
          </a:prstGeom>
          <a:noFill/>
        </p:spPr>
        <p:txBody>
          <a:bodyPr wrap="square" rtlCol="0">
            <a:spAutoFit/>
          </a:bodyPr>
          <a:lstStyle/>
          <a:p>
            <a:pPr algn="r"/>
            <a:r>
              <a:rPr lang="en-AU" sz="2400" dirty="0" smtClean="0">
                <a:solidFill>
                  <a:srgbClr val="0D425E"/>
                </a:solidFill>
                <a:latin typeface="Helvetica Neue Light" charset="0"/>
                <a:ea typeface="Helvetica Neue Light" charset="0"/>
                <a:cs typeface="Helvetica Neue Light" charset="0"/>
              </a:rPr>
              <a:t>how resilient are communities to invasions?</a:t>
            </a:r>
            <a:endParaRPr lang="en-AU" sz="2400" dirty="0">
              <a:solidFill>
                <a:srgbClr val="0D425E"/>
              </a:solidFill>
              <a:latin typeface="Helvetica Neue Light" charset="0"/>
              <a:ea typeface="Helvetica Neue Light" charset="0"/>
              <a:cs typeface="Helvetica Neue Light" charset="0"/>
            </a:endParaRPr>
          </a:p>
        </p:txBody>
      </p:sp>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61509" y="2503992"/>
            <a:ext cx="2919222" cy="2880000"/>
          </a:xfrm>
          <a:prstGeom prst="rect">
            <a:avLst/>
          </a:prstGeom>
        </p:spPr>
      </p:pic>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42645" y="2503992"/>
            <a:ext cx="2919222" cy="2880000"/>
          </a:xfrm>
          <a:prstGeom prst="rect">
            <a:avLst/>
          </a:prstGeom>
        </p:spPr>
      </p:pic>
      <p:pic>
        <p:nvPicPr>
          <p:cNvPr id="4" name="Picture 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23781" y="2503992"/>
            <a:ext cx="2919222" cy="2880000"/>
          </a:xfrm>
          <a:prstGeom prst="rect">
            <a:avLst/>
          </a:prstGeom>
        </p:spPr>
      </p:pic>
      <p:sp>
        <p:nvSpPr>
          <p:cNvPr id="32" name="TextBox 31"/>
          <p:cNvSpPr txBox="1"/>
          <p:nvPr/>
        </p:nvSpPr>
        <p:spPr>
          <a:xfrm>
            <a:off x="8751952" y="6332167"/>
            <a:ext cx="3426002" cy="523220"/>
          </a:xfrm>
          <a:prstGeom prst="rect">
            <a:avLst/>
          </a:prstGeom>
          <a:noFill/>
        </p:spPr>
        <p:txBody>
          <a:bodyPr wrap="none" rtlCol="0" anchor="b">
            <a:spAutoFit/>
          </a:bodyPr>
          <a:lstStyle/>
          <a:p>
            <a:pPr algn="r"/>
            <a:r>
              <a:rPr lang="en-AU" sz="1400" dirty="0" smtClean="0">
                <a:solidFill>
                  <a:srgbClr val="0D425E"/>
                </a:solidFill>
                <a:latin typeface="Helvetica Neue" charset="0"/>
                <a:ea typeface="Helvetica Neue" charset="0"/>
                <a:cs typeface="Helvetica Neue" charset="0"/>
              </a:rPr>
              <a:t>Ives &amp; Carpenter</a:t>
            </a:r>
            <a:r>
              <a:rPr lang="en-AU" sz="1400" dirty="0" smtClean="0">
                <a:solidFill>
                  <a:srgbClr val="0D425E"/>
                </a:solidFill>
                <a:latin typeface="Helvetica Neue Light" charset="0"/>
                <a:ea typeface="Helvetica Neue Light" charset="0"/>
                <a:cs typeface="Helvetica Neue Light" charset="0"/>
              </a:rPr>
              <a:t> 2010 </a:t>
            </a:r>
            <a:r>
              <a:rPr lang="en-AU" sz="1400" i="1" dirty="0" smtClean="0">
                <a:solidFill>
                  <a:srgbClr val="0D425E"/>
                </a:solidFill>
                <a:latin typeface="Helvetica Neue Light" charset="0"/>
                <a:ea typeface="Helvetica Neue Light" charset="0"/>
                <a:cs typeface="Helvetica Neue Light" charset="0"/>
              </a:rPr>
              <a:t>Science</a:t>
            </a:r>
            <a:r>
              <a:rPr lang="en-AU" sz="1400" dirty="0" smtClean="0">
                <a:solidFill>
                  <a:srgbClr val="0D425E"/>
                </a:solidFill>
                <a:latin typeface="Helvetica Neue Light" charset="0"/>
                <a:ea typeface="Helvetica Neue Light" charset="0"/>
                <a:cs typeface="Helvetica Neue Light" charset="0"/>
              </a:rPr>
              <a:t> </a:t>
            </a:r>
            <a:r>
              <a:rPr lang="en-AU" sz="1400" dirty="0" smtClean="0">
                <a:solidFill>
                  <a:srgbClr val="0D425E"/>
                </a:solidFill>
                <a:latin typeface="Helvetica Neue" charset="0"/>
                <a:ea typeface="Helvetica Neue" charset="0"/>
                <a:cs typeface="Helvetica Neue" charset="0"/>
              </a:rPr>
              <a:t>317:5834</a:t>
            </a:r>
          </a:p>
          <a:p>
            <a:pPr algn="r"/>
            <a:r>
              <a:rPr lang="en-AU" sz="1400" dirty="0" smtClean="0">
                <a:solidFill>
                  <a:srgbClr val="0D425E"/>
                </a:solidFill>
                <a:latin typeface="Helvetica Neue" charset="0"/>
                <a:ea typeface="Helvetica Neue" charset="0"/>
                <a:cs typeface="Helvetica Neue" charset="0"/>
              </a:rPr>
              <a:t>Post &amp; </a:t>
            </a:r>
            <a:r>
              <a:rPr lang="en-AU" sz="1400" dirty="0" err="1" smtClean="0">
                <a:solidFill>
                  <a:srgbClr val="0D425E"/>
                </a:solidFill>
                <a:latin typeface="Helvetica Neue" charset="0"/>
                <a:ea typeface="Helvetica Neue" charset="0"/>
                <a:cs typeface="Helvetica Neue" charset="0"/>
              </a:rPr>
              <a:t>Pim</a:t>
            </a:r>
            <a:r>
              <a:rPr lang="en-AU" sz="1400" dirty="0" smtClean="0">
                <a:solidFill>
                  <a:srgbClr val="0D425E"/>
                </a:solidFill>
                <a:latin typeface="Helvetica Neue" charset="0"/>
                <a:ea typeface="Helvetica Neue" charset="0"/>
                <a:cs typeface="Helvetica Neue" charset="0"/>
              </a:rPr>
              <a:t> </a:t>
            </a:r>
            <a:r>
              <a:rPr lang="en-AU" sz="1400" dirty="0" smtClean="0">
                <a:solidFill>
                  <a:srgbClr val="0D425E"/>
                </a:solidFill>
                <a:latin typeface="Helvetica Neue Light" charset="0"/>
                <a:ea typeface="Helvetica Neue Light" charset="0"/>
                <a:cs typeface="Helvetica Neue Light" charset="0"/>
              </a:rPr>
              <a:t>1983 </a:t>
            </a:r>
            <a:r>
              <a:rPr lang="en-AU" sz="1400" i="1" dirty="0" smtClean="0">
                <a:solidFill>
                  <a:srgbClr val="0D425E"/>
                </a:solidFill>
                <a:latin typeface="Helvetica Neue Light" charset="0"/>
                <a:ea typeface="Helvetica Neue Light" charset="0"/>
                <a:cs typeface="Helvetica Neue Light" charset="0"/>
              </a:rPr>
              <a:t>Math. </a:t>
            </a:r>
            <a:r>
              <a:rPr lang="en-AU" sz="1400" i="1" dirty="0" err="1" smtClean="0">
                <a:solidFill>
                  <a:srgbClr val="0D425E"/>
                </a:solidFill>
                <a:latin typeface="Helvetica Neue Light" charset="0"/>
                <a:ea typeface="Helvetica Neue Light" charset="0"/>
                <a:cs typeface="Helvetica Neue Light" charset="0"/>
              </a:rPr>
              <a:t>Biosc</a:t>
            </a:r>
            <a:r>
              <a:rPr lang="en-AU" sz="1400" i="1" dirty="0" smtClean="0">
                <a:solidFill>
                  <a:srgbClr val="0D425E"/>
                </a:solidFill>
                <a:latin typeface="Helvetica Neue Light" charset="0"/>
                <a:ea typeface="Helvetica Neue Light" charset="0"/>
                <a:cs typeface="Helvetica Neue Light" charset="0"/>
              </a:rPr>
              <a:t>. </a:t>
            </a:r>
            <a:r>
              <a:rPr lang="en-AU" sz="1400" dirty="0" smtClean="0">
                <a:solidFill>
                  <a:srgbClr val="0D425E"/>
                </a:solidFill>
                <a:latin typeface="Helvetica Neue" charset="0"/>
                <a:ea typeface="Helvetica Neue" charset="0"/>
                <a:cs typeface="Helvetica Neue" charset="0"/>
              </a:rPr>
              <a:t>64:2</a:t>
            </a:r>
            <a:endParaRPr lang="en-AU" sz="1400" dirty="0">
              <a:solidFill>
                <a:srgbClr val="0D425E"/>
              </a:solidFill>
              <a:latin typeface="Helvetica Neue" charset="0"/>
              <a:ea typeface="Helvetica Neue" charset="0"/>
              <a:cs typeface="Helvetica Neue" charset="0"/>
            </a:endParaRPr>
          </a:p>
        </p:txBody>
      </p:sp>
      <p:sp>
        <p:nvSpPr>
          <p:cNvPr id="35" name="TextBox 34"/>
          <p:cNvSpPr txBox="1"/>
          <p:nvPr/>
        </p:nvSpPr>
        <p:spPr>
          <a:xfrm rot="16200000">
            <a:off x="-493389" y="3743937"/>
            <a:ext cx="2880000" cy="400110"/>
          </a:xfrm>
          <a:prstGeom prst="rect">
            <a:avLst/>
          </a:prstGeom>
          <a:noFill/>
        </p:spPr>
        <p:txBody>
          <a:bodyPr wrap="square" rtlCol="0">
            <a:spAutoFit/>
          </a:bodyPr>
          <a:lstStyle/>
          <a:p>
            <a:r>
              <a:rPr lang="en-AU" sz="2000" smtClean="0">
                <a:solidFill>
                  <a:srgbClr val="0D425E"/>
                </a:solidFill>
                <a:latin typeface="Helvetica Neue Light" charset="0"/>
                <a:ea typeface="Helvetica Neue Light" charset="0"/>
                <a:cs typeface="Helvetica Neue Light" charset="0"/>
              </a:rPr>
              <a:t>species’abundance</a:t>
            </a:r>
            <a:endParaRPr lang="en-AU" sz="2000" dirty="0">
              <a:solidFill>
                <a:srgbClr val="0D425E"/>
              </a:solidFill>
              <a:latin typeface="Helvetica Neue Light" charset="0"/>
              <a:ea typeface="Helvetica Neue Light" charset="0"/>
              <a:cs typeface="Helvetica Neue Light" charset="0"/>
            </a:endParaRPr>
          </a:p>
        </p:txBody>
      </p:sp>
      <p:sp>
        <p:nvSpPr>
          <p:cNvPr id="36" name="TextBox 35"/>
          <p:cNvSpPr txBox="1"/>
          <p:nvPr/>
        </p:nvSpPr>
        <p:spPr>
          <a:xfrm>
            <a:off x="4662256" y="5383992"/>
            <a:ext cx="2880000" cy="400110"/>
          </a:xfrm>
          <a:prstGeom prst="rect">
            <a:avLst/>
          </a:prstGeom>
          <a:noFill/>
        </p:spPr>
        <p:txBody>
          <a:bodyPr wrap="square" rtlCol="0">
            <a:spAutoFit/>
          </a:bodyPr>
          <a:lstStyle/>
          <a:p>
            <a:pPr algn="ctr"/>
            <a:r>
              <a:rPr lang="en-AU" sz="2000" smtClean="0">
                <a:solidFill>
                  <a:srgbClr val="0D425E"/>
                </a:solidFill>
                <a:latin typeface="Helvetica Neue Light" charset="0"/>
                <a:ea typeface="Helvetica Neue Light" charset="0"/>
                <a:cs typeface="Helvetica Neue Light" charset="0"/>
              </a:rPr>
              <a:t>time</a:t>
            </a:r>
            <a:endParaRPr lang="en-AU" sz="2000" dirty="0">
              <a:solidFill>
                <a:srgbClr val="0D425E"/>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332922580"/>
      </p:ext>
    </p:extLst>
  </p:cSld>
  <p:clrMapOvr>
    <a:masterClrMapping/>
  </p:clrMapOvr>
  <p:transition advTm="31363">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5249" y="924890"/>
            <a:ext cx="7211746" cy="986400"/>
          </a:xfrm>
          <a:prstGeom prst="rect">
            <a:avLst/>
          </a:prstGeom>
        </p:spPr>
      </p:pic>
      <p:sp>
        <p:nvSpPr>
          <p:cNvPr id="6" name="TextBox 5"/>
          <p:cNvSpPr txBox="1"/>
          <p:nvPr/>
        </p:nvSpPr>
        <p:spPr>
          <a:xfrm>
            <a:off x="1165249" y="1910486"/>
            <a:ext cx="7211746" cy="584775"/>
          </a:xfrm>
          <a:prstGeom prst="rect">
            <a:avLst/>
          </a:prstGeom>
          <a:noFill/>
        </p:spPr>
        <p:txBody>
          <a:bodyPr wrap="square" rtlCol="0">
            <a:spAutoFit/>
          </a:bodyPr>
          <a:lstStyle/>
          <a:p>
            <a:r>
              <a:rPr lang="en-AU" sz="3200" dirty="0" smtClean="0">
                <a:solidFill>
                  <a:srgbClr val="0D425E"/>
                </a:solidFill>
                <a:latin typeface="Helvetica Neue Light" charset="0"/>
                <a:ea typeface="Helvetica Neue Light" charset="0"/>
                <a:cs typeface="Helvetica Neue Light" charset="0"/>
              </a:rPr>
              <a:t>redundancy </a:t>
            </a:r>
            <a:r>
              <a:rPr lang="en-AU" sz="3200" dirty="0" smtClean="0">
                <a:solidFill>
                  <a:srgbClr val="0D425E"/>
                </a:solidFill>
                <a:latin typeface="Helvetica Neue Light" charset="0"/>
                <a:ea typeface="Helvetica Neue Light" charset="0"/>
                <a:cs typeface="Helvetica Neue Light" charset="0"/>
              </a:rPr>
              <a:t>in mutualistic communities</a:t>
            </a:r>
            <a:endParaRPr lang="en-AU" sz="3200" dirty="0">
              <a:solidFill>
                <a:srgbClr val="0D425E"/>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393600246"/>
      </p:ext>
    </p:extLst>
  </p:cSld>
  <p:clrMapOvr>
    <a:masterClrMapping/>
  </p:clrMapOvr>
  <mc:AlternateContent xmlns:mc="http://schemas.openxmlformats.org/markup-compatibility/2006">
    <mc:Choice xmlns:p14="http://schemas.microsoft.com/office/powerpoint/2010/main" Requires="p14">
      <p:transition p14:dur="250" advTm="59752">
        <p:fade/>
      </p:transition>
    </mc:Choice>
    <mc:Fallback>
      <p:transition advTm="59752">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4" cstate="screen">
            <a:alphaModFix amt="20000"/>
            <a:extLst>
              <a:ext uri="{28A0092B-C50C-407E-A947-70E740481C1C}">
                <a14:useLocalDpi xmlns:a14="http://schemas.microsoft.com/office/drawing/2010/main"/>
              </a:ext>
            </a:extLst>
          </a:blip>
          <a:stretch>
            <a:fillRect/>
          </a:stretch>
        </p:blipFill>
        <p:spPr>
          <a:xfrm>
            <a:off x="317223" y="6341798"/>
            <a:ext cx="2632024" cy="360000"/>
          </a:xfrm>
          <a:prstGeom prst="rect">
            <a:avLst/>
          </a:prstGeom>
        </p:spPr>
      </p:pic>
      <p:pic>
        <p:nvPicPr>
          <p:cNvPr id="29" name="Picture 28"/>
          <p:cNvPicPr>
            <a:picLocks noChangeAspect="1"/>
          </p:cNvPicPr>
          <p:nvPr/>
        </p:nvPicPr>
        <p:blipFill>
          <a:blip r:embed="rId5"/>
          <a:stretch>
            <a:fillRect/>
          </a:stretch>
        </p:blipFill>
        <p:spPr>
          <a:xfrm>
            <a:off x="5581480" y="3692030"/>
            <a:ext cx="1003638" cy="1440000"/>
          </a:xfrm>
          <a:prstGeom prst="rect">
            <a:avLst/>
          </a:prstGeom>
        </p:spPr>
      </p:pic>
      <p:pic>
        <p:nvPicPr>
          <p:cNvPr id="35" name="Picture 34"/>
          <p:cNvPicPr>
            <a:picLocks noChangeAspect="1"/>
          </p:cNvPicPr>
          <p:nvPr/>
        </p:nvPicPr>
        <p:blipFill>
          <a:blip r:embed="rId6"/>
          <a:stretch>
            <a:fillRect/>
          </a:stretch>
        </p:blipFill>
        <p:spPr>
          <a:xfrm>
            <a:off x="5459490" y="1135062"/>
            <a:ext cx="1243637" cy="1440000"/>
          </a:xfrm>
          <a:prstGeom prst="rect">
            <a:avLst/>
          </a:prstGeom>
        </p:spPr>
      </p:pic>
      <p:grpSp>
        <p:nvGrpSpPr>
          <p:cNvPr id="101" name="Group 100"/>
          <p:cNvGrpSpPr/>
          <p:nvPr/>
        </p:nvGrpSpPr>
        <p:grpSpPr>
          <a:xfrm>
            <a:off x="2527361" y="1122248"/>
            <a:ext cx="7107894" cy="1452814"/>
            <a:chOff x="2527361" y="1493735"/>
            <a:chExt cx="7107894" cy="1452814"/>
          </a:xfrm>
        </p:grpSpPr>
        <p:pic>
          <p:nvPicPr>
            <p:cNvPr id="27" name="Picture 26"/>
            <p:cNvPicPr>
              <a:picLocks noChangeAspect="1"/>
            </p:cNvPicPr>
            <p:nvPr/>
          </p:nvPicPr>
          <p:blipFill>
            <a:blip r:embed="rId6">
              <a:alphaModFix/>
            </a:blip>
            <a:stretch>
              <a:fillRect/>
            </a:stretch>
          </p:blipFill>
          <p:spPr>
            <a:xfrm>
              <a:off x="2527361" y="1506549"/>
              <a:ext cx="1243638" cy="1440000"/>
            </a:xfrm>
            <a:prstGeom prst="rect">
              <a:avLst/>
            </a:prstGeom>
          </p:spPr>
        </p:pic>
        <p:pic>
          <p:nvPicPr>
            <p:cNvPr id="34" name="Picture 33"/>
            <p:cNvPicPr>
              <a:picLocks noChangeAspect="1"/>
            </p:cNvPicPr>
            <p:nvPr/>
          </p:nvPicPr>
          <p:blipFill>
            <a:blip r:embed="rId6">
              <a:alphaModFix/>
            </a:blip>
            <a:stretch>
              <a:fillRect/>
            </a:stretch>
          </p:blipFill>
          <p:spPr>
            <a:xfrm>
              <a:off x="3993426" y="1506549"/>
              <a:ext cx="1243637" cy="1440000"/>
            </a:xfrm>
            <a:prstGeom prst="rect">
              <a:avLst/>
            </a:prstGeom>
          </p:spPr>
        </p:pic>
        <p:pic>
          <p:nvPicPr>
            <p:cNvPr id="36" name="Picture 35"/>
            <p:cNvPicPr>
              <a:picLocks noChangeAspect="1"/>
            </p:cNvPicPr>
            <p:nvPr/>
          </p:nvPicPr>
          <p:blipFill>
            <a:blip r:embed="rId6">
              <a:alphaModFix/>
            </a:blip>
            <a:stretch>
              <a:fillRect/>
            </a:stretch>
          </p:blipFill>
          <p:spPr>
            <a:xfrm>
              <a:off x="6925554" y="1493735"/>
              <a:ext cx="1243637" cy="1440000"/>
            </a:xfrm>
            <a:prstGeom prst="rect">
              <a:avLst/>
            </a:prstGeom>
          </p:spPr>
        </p:pic>
        <p:pic>
          <p:nvPicPr>
            <p:cNvPr id="37" name="Picture 36"/>
            <p:cNvPicPr>
              <a:picLocks noChangeAspect="1"/>
            </p:cNvPicPr>
            <p:nvPr/>
          </p:nvPicPr>
          <p:blipFill>
            <a:blip r:embed="rId6">
              <a:alphaModFix/>
            </a:blip>
            <a:stretch>
              <a:fillRect/>
            </a:stretch>
          </p:blipFill>
          <p:spPr>
            <a:xfrm>
              <a:off x="8391618" y="1493735"/>
              <a:ext cx="1243637" cy="1440000"/>
            </a:xfrm>
            <a:prstGeom prst="rect">
              <a:avLst/>
            </a:prstGeom>
          </p:spPr>
        </p:pic>
      </p:grpSp>
      <p:grpSp>
        <p:nvGrpSpPr>
          <p:cNvPr id="112" name="Group 111"/>
          <p:cNvGrpSpPr/>
          <p:nvPr/>
        </p:nvGrpSpPr>
        <p:grpSpPr>
          <a:xfrm>
            <a:off x="5632366" y="2658924"/>
            <a:ext cx="913520" cy="948202"/>
            <a:chOff x="5632366" y="3030411"/>
            <a:chExt cx="913520" cy="948202"/>
          </a:xfrm>
        </p:grpSpPr>
        <p:sp>
          <p:nvSpPr>
            <p:cNvPr id="53" name="TextBox 52"/>
            <p:cNvSpPr txBox="1"/>
            <p:nvPr/>
          </p:nvSpPr>
          <p:spPr>
            <a:xfrm>
              <a:off x="6176874" y="3213958"/>
              <a:ext cx="369012" cy="461665"/>
            </a:xfrm>
            <a:prstGeom prst="rect">
              <a:avLst/>
            </a:prstGeom>
            <a:noFill/>
          </p:spPr>
          <p:txBody>
            <a:bodyPr wrap="none" rtlCol="0">
              <a:spAutoFit/>
            </a:bodyPr>
            <a:lstStyle/>
            <a:p>
              <a:r>
                <a:rPr lang="en-AU" sz="2400" b="1" dirty="0" smtClean="0">
                  <a:solidFill>
                    <a:srgbClr val="0D425D"/>
                  </a:solidFill>
                  <a:latin typeface="Helvetica Neue" charset="0"/>
                  <a:ea typeface="Helvetica Neue" charset="0"/>
                  <a:cs typeface="Helvetica Neue" charset="0"/>
                </a:rPr>
                <a:t>+</a:t>
              </a:r>
              <a:endParaRPr lang="en-AU" sz="2400" b="1" dirty="0">
                <a:solidFill>
                  <a:srgbClr val="0D425D"/>
                </a:solidFill>
                <a:latin typeface="Helvetica Neue" charset="0"/>
                <a:ea typeface="Helvetica Neue" charset="0"/>
                <a:cs typeface="Helvetica Neue" charset="0"/>
              </a:endParaRPr>
            </a:p>
          </p:txBody>
        </p:sp>
        <p:sp>
          <p:nvSpPr>
            <p:cNvPr id="54" name="TextBox 53"/>
            <p:cNvSpPr txBox="1"/>
            <p:nvPr/>
          </p:nvSpPr>
          <p:spPr>
            <a:xfrm>
              <a:off x="5632366" y="3221521"/>
              <a:ext cx="369012" cy="461665"/>
            </a:xfrm>
            <a:prstGeom prst="rect">
              <a:avLst/>
            </a:prstGeom>
            <a:noFill/>
          </p:spPr>
          <p:txBody>
            <a:bodyPr wrap="none" rtlCol="0">
              <a:spAutoFit/>
            </a:bodyPr>
            <a:lstStyle/>
            <a:p>
              <a:r>
                <a:rPr lang="en-AU" sz="2400" b="1" dirty="0" smtClean="0">
                  <a:solidFill>
                    <a:srgbClr val="0D425D"/>
                  </a:solidFill>
                  <a:latin typeface="Helvetica Neue" charset="0"/>
                  <a:ea typeface="Helvetica Neue" charset="0"/>
                  <a:cs typeface="Helvetica Neue" charset="0"/>
                </a:rPr>
                <a:t>+</a:t>
              </a:r>
              <a:endParaRPr lang="en-AU" sz="2400" b="1" dirty="0">
                <a:solidFill>
                  <a:srgbClr val="0D425D"/>
                </a:solidFill>
                <a:latin typeface="Helvetica Neue" charset="0"/>
                <a:ea typeface="Helvetica Neue" charset="0"/>
                <a:cs typeface="Helvetica Neue" charset="0"/>
              </a:endParaRPr>
            </a:p>
          </p:txBody>
        </p:sp>
        <p:cxnSp>
          <p:nvCxnSpPr>
            <p:cNvPr id="61" name="Straight Arrow Connector 60"/>
            <p:cNvCxnSpPr/>
            <p:nvPr/>
          </p:nvCxnSpPr>
          <p:spPr>
            <a:xfrm>
              <a:off x="6181379" y="3030411"/>
              <a:ext cx="0" cy="948202"/>
            </a:xfrm>
            <a:prstGeom prst="straightConnector1">
              <a:avLst/>
            </a:prstGeom>
            <a:ln w="28575">
              <a:solidFill>
                <a:srgbClr val="0D425D"/>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0800000">
              <a:off x="6001379" y="3030411"/>
              <a:ext cx="0" cy="948202"/>
            </a:xfrm>
            <a:prstGeom prst="straightConnector1">
              <a:avLst/>
            </a:prstGeom>
            <a:ln w="28575">
              <a:solidFill>
                <a:srgbClr val="0D425D"/>
              </a:solidFill>
              <a:tailEnd type="arrow" w="med" len="lg"/>
            </a:ln>
          </p:spPr>
          <p:style>
            <a:lnRef idx="1">
              <a:schemeClr val="accent1"/>
            </a:lnRef>
            <a:fillRef idx="0">
              <a:schemeClr val="accent1"/>
            </a:fillRef>
            <a:effectRef idx="0">
              <a:schemeClr val="accent1"/>
            </a:effectRef>
            <a:fontRef idx="minor">
              <a:schemeClr val="tx1"/>
            </a:fontRef>
          </p:style>
        </p:cxnSp>
      </p:grpSp>
      <p:cxnSp>
        <p:nvCxnSpPr>
          <p:cNvPr id="113" name="Straight Arrow Connector 112"/>
          <p:cNvCxnSpPr/>
          <p:nvPr/>
        </p:nvCxnSpPr>
        <p:spPr>
          <a:xfrm rot="10800000">
            <a:off x="6085684" y="2665407"/>
            <a:ext cx="0" cy="948202"/>
          </a:xfrm>
          <a:prstGeom prst="straightConnector1">
            <a:avLst/>
          </a:prstGeom>
          <a:ln w="28575">
            <a:solidFill>
              <a:srgbClr val="0D425D"/>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V="1">
            <a:off x="6314693" y="2607866"/>
            <a:ext cx="1039418" cy="1005743"/>
          </a:xfrm>
          <a:prstGeom prst="straightConnector1">
            <a:avLst/>
          </a:prstGeom>
          <a:ln w="28575">
            <a:solidFill>
              <a:srgbClr val="0D425D"/>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H="1" flipV="1">
            <a:off x="4828647" y="2607866"/>
            <a:ext cx="1039418" cy="1005743"/>
          </a:xfrm>
          <a:prstGeom prst="straightConnector1">
            <a:avLst/>
          </a:prstGeom>
          <a:ln w="28575">
            <a:solidFill>
              <a:srgbClr val="0D425D"/>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6463804" y="2581815"/>
            <a:ext cx="2269834" cy="1116699"/>
          </a:xfrm>
          <a:prstGeom prst="straightConnector1">
            <a:avLst/>
          </a:prstGeom>
          <a:ln w="28575">
            <a:solidFill>
              <a:srgbClr val="0D425D"/>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H="1" flipV="1">
            <a:off x="3444614" y="2581815"/>
            <a:ext cx="2269834" cy="1116699"/>
          </a:xfrm>
          <a:prstGeom prst="straightConnector1">
            <a:avLst/>
          </a:prstGeom>
          <a:ln w="28575">
            <a:solidFill>
              <a:srgbClr val="0D425D"/>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28634929"/>
      </p:ext>
    </p:extLst>
  </p:cSld>
  <p:clrMapOvr>
    <a:masterClrMapping/>
  </p:clrMapOvr>
  <p:transition advTm="3831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2"/>
                                        </p:tgtEl>
                                      </p:cBhvr>
                                    </p:animEffect>
                                    <p:set>
                                      <p:cBhvr>
                                        <p:cTn id="12" dur="1" fill="hold">
                                          <p:stCondLst>
                                            <p:cond delay="499"/>
                                          </p:stCondLst>
                                        </p:cTn>
                                        <p:tgtEl>
                                          <p:spTgt spid="11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3"/>
                                        </p:tgtEl>
                                        <p:attrNameLst>
                                          <p:attrName>style.visibility</p:attrName>
                                        </p:attrNameLst>
                                      </p:cBhvr>
                                      <p:to>
                                        <p:strVal val="visible"/>
                                      </p:to>
                                    </p:set>
                                    <p:animEffect transition="in" filter="fade">
                                      <p:cBhvr>
                                        <p:cTn id="16" dur="500"/>
                                        <p:tgtEl>
                                          <p:spTgt spid="1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1"/>
                                        </p:tgtEl>
                                        <p:attrNameLst>
                                          <p:attrName>style.visibility</p:attrName>
                                        </p:attrNameLst>
                                      </p:cBhvr>
                                      <p:to>
                                        <p:strVal val="visible"/>
                                      </p:to>
                                    </p:set>
                                    <p:animEffect transition="in" filter="fade">
                                      <p:cBhvr>
                                        <p:cTn id="21" dur="500"/>
                                        <p:tgtEl>
                                          <p:spTgt spid="101"/>
                                        </p:tgtEl>
                                      </p:cBhvr>
                                    </p:animEffect>
                                  </p:childTnLst>
                                </p:cTn>
                              </p:par>
                              <p:par>
                                <p:cTn id="22" presetID="10" presetClass="entr" presetSubtype="0" fill="hold" nodeType="withEffect">
                                  <p:stCondLst>
                                    <p:cond delay="0"/>
                                  </p:stCondLst>
                                  <p:childTnLst>
                                    <p:set>
                                      <p:cBhvr>
                                        <p:cTn id="23" dur="1" fill="hold">
                                          <p:stCondLst>
                                            <p:cond delay="0"/>
                                          </p:stCondLst>
                                        </p:cTn>
                                        <p:tgtEl>
                                          <p:spTgt spid="114"/>
                                        </p:tgtEl>
                                        <p:attrNameLst>
                                          <p:attrName>style.visibility</p:attrName>
                                        </p:attrNameLst>
                                      </p:cBhvr>
                                      <p:to>
                                        <p:strVal val="visible"/>
                                      </p:to>
                                    </p:set>
                                    <p:animEffect transition="in" filter="fade">
                                      <p:cBhvr>
                                        <p:cTn id="24" dur="500"/>
                                        <p:tgtEl>
                                          <p:spTgt spid="114"/>
                                        </p:tgtEl>
                                      </p:cBhvr>
                                    </p:animEffect>
                                  </p:childTnLst>
                                </p:cTn>
                              </p:par>
                              <p:par>
                                <p:cTn id="25" presetID="10" presetClass="entr" presetSubtype="0" fill="hold" nodeType="with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fade">
                                      <p:cBhvr>
                                        <p:cTn id="27" dur="500"/>
                                        <p:tgtEl>
                                          <p:spTgt spid="119"/>
                                        </p:tgtEl>
                                      </p:cBhvr>
                                    </p:animEffect>
                                  </p:childTnLst>
                                </p:cTn>
                              </p:par>
                              <p:par>
                                <p:cTn id="28" presetID="10" presetClass="entr" presetSubtype="0" fill="hold" nodeType="withEffect">
                                  <p:stCondLst>
                                    <p:cond delay="0"/>
                                  </p:stCondLst>
                                  <p:childTnLst>
                                    <p:set>
                                      <p:cBhvr>
                                        <p:cTn id="29" dur="1" fill="hold">
                                          <p:stCondLst>
                                            <p:cond delay="0"/>
                                          </p:stCondLst>
                                        </p:cTn>
                                        <p:tgtEl>
                                          <p:spTgt spid="120"/>
                                        </p:tgtEl>
                                        <p:attrNameLst>
                                          <p:attrName>style.visibility</p:attrName>
                                        </p:attrNameLst>
                                      </p:cBhvr>
                                      <p:to>
                                        <p:strVal val="visible"/>
                                      </p:to>
                                    </p:set>
                                    <p:animEffect transition="in" filter="fade">
                                      <p:cBhvr>
                                        <p:cTn id="30" dur="500"/>
                                        <p:tgtEl>
                                          <p:spTgt spid="120"/>
                                        </p:tgtEl>
                                      </p:cBhvr>
                                    </p:animEffect>
                                  </p:childTnLst>
                                </p:cTn>
                              </p:par>
                              <p:par>
                                <p:cTn id="31" presetID="10" presetClass="entr" presetSubtype="0" fill="hold" nodeType="withEffect">
                                  <p:stCondLst>
                                    <p:cond delay="0"/>
                                  </p:stCondLst>
                                  <p:childTnLst>
                                    <p:set>
                                      <p:cBhvr>
                                        <p:cTn id="32" dur="1" fill="hold">
                                          <p:stCondLst>
                                            <p:cond delay="0"/>
                                          </p:stCondLst>
                                        </p:cTn>
                                        <p:tgtEl>
                                          <p:spTgt spid="124"/>
                                        </p:tgtEl>
                                        <p:attrNameLst>
                                          <p:attrName>style.visibility</p:attrName>
                                        </p:attrNameLst>
                                      </p:cBhvr>
                                      <p:to>
                                        <p:strVal val="visible"/>
                                      </p:to>
                                    </p:set>
                                    <p:animEffect transition="in" filter="fade">
                                      <p:cBhvr>
                                        <p:cTn id="33"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rot="16200000">
            <a:off x="2814888" y="3192673"/>
            <a:ext cx="1226277" cy="540000"/>
            <a:chOff x="445826" y="1945347"/>
            <a:chExt cx="1226277" cy="54000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5826" y="1945347"/>
              <a:ext cx="376364" cy="540000"/>
            </a:xfrm>
            <a:prstGeom prst="rect">
              <a:avLst/>
            </a:prstGeom>
          </p:spPr>
        </p:pic>
        <p:sp>
          <p:nvSpPr>
            <p:cNvPr id="11" name="TextBox 10"/>
            <p:cNvSpPr txBox="1"/>
            <p:nvPr/>
          </p:nvSpPr>
          <p:spPr>
            <a:xfrm>
              <a:off x="822190" y="2015292"/>
              <a:ext cx="849913" cy="400110"/>
            </a:xfrm>
            <a:prstGeom prst="rect">
              <a:avLst/>
            </a:prstGeom>
            <a:noFill/>
          </p:spPr>
          <p:txBody>
            <a:bodyPr wrap="none" rtlCol="0">
              <a:spAutoFit/>
            </a:bodyPr>
            <a:lstStyle/>
            <a:p>
              <a:r>
                <a:rPr lang="en-AU" sz="2000" dirty="0" smtClean="0">
                  <a:latin typeface="Helvetica Neue Light" charset="0"/>
                  <a:ea typeface="Helvetica Neue Light" charset="0"/>
                  <a:cs typeface="Helvetica Neue Light" charset="0"/>
                </a:rPr>
                <a:t>plants</a:t>
              </a:r>
              <a:endParaRPr lang="en-AU" sz="2000" dirty="0">
                <a:latin typeface="Helvetica Neue Light" charset="0"/>
                <a:ea typeface="Helvetica Neue Light" charset="0"/>
                <a:cs typeface="Helvetica Neue Light" charset="0"/>
              </a:endParaRPr>
            </a:p>
          </p:txBody>
        </p:sp>
      </p:grpSp>
      <p:pic>
        <p:nvPicPr>
          <p:cNvPr id="16" name="Picture 15"/>
          <p:cNvPicPr>
            <a:picLocks noChangeAspect="1"/>
          </p:cNvPicPr>
          <p:nvPr/>
        </p:nvPicPr>
        <p:blipFill>
          <a:blip r:embed="rId3" cstate="screen">
            <a:alphaModFix amt="20000"/>
            <a:extLst>
              <a:ext uri="{28A0092B-C50C-407E-A947-70E740481C1C}">
                <a14:useLocalDpi xmlns:a14="http://schemas.microsoft.com/office/drawing/2010/main"/>
              </a:ext>
            </a:extLst>
          </a:blip>
          <a:stretch>
            <a:fillRect/>
          </a:stretch>
        </p:blipFill>
        <p:spPr>
          <a:xfrm>
            <a:off x="317223" y="6341798"/>
            <a:ext cx="2632024" cy="360000"/>
          </a:xfrm>
          <a:prstGeom prst="rect">
            <a:avLst/>
          </a:prstGeom>
        </p:spPr>
      </p:pic>
      <p:pic>
        <p:nvPicPr>
          <p:cNvPr id="3" name="Picture 2"/>
          <p:cNvPicPr>
            <a:picLocks noChangeAspect="1"/>
          </p:cNvPicPr>
          <p:nvPr/>
        </p:nvPicPr>
        <p:blipFill>
          <a:blip r:embed="rId4"/>
          <a:stretch>
            <a:fillRect/>
          </a:stretch>
        </p:blipFill>
        <p:spPr>
          <a:xfrm>
            <a:off x="3915831" y="1449088"/>
            <a:ext cx="4027170" cy="4027170"/>
          </a:xfrm>
          <a:prstGeom prst="rect">
            <a:avLst/>
          </a:prstGeom>
        </p:spPr>
      </p:pic>
      <p:grpSp>
        <p:nvGrpSpPr>
          <p:cNvPr id="20" name="Group 19"/>
          <p:cNvGrpSpPr/>
          <p:nvPr/>
        </p:nvGrpSpPr>
        <p:grpSpPr>
          <a:xfrm>
            <a:off x="5040445" y="691283"/>
            <a:ext cx="1777942" cy="540000"/>
            <a:chOff x="5402116" y="764009"/>
            <a:chExt cx="1777942" cy="540000"/>
          </a:xfrm>
        </p:grpSpPr>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02116" y="764009"/>
              <a:ext cx="466364" cy="540000"/>
            </a:xfrm>
            <a:prstGeom prst="rect">
              <a:avLst/>
            </a:prstGeom>
          </p:spPr>
        </p:pic>
        <p:sp>
          <p:nvSpPr>
            <p:cNvPr id="22" name="TextBox 21"/>
            <p:cNvSpPr txBox="1"/>
            <p:nvPr/>
          </p:nvSpPr>
          <p:spPr>
            <a:xfrm>
              <a:off x="5868480" y="833954"/>
              <a:ext cx="1311578" cy="400110"/>
            </a:xfrm>
            <a:prstGeom prst="rect">
              <a:avLst/>
            </a:prstGeom>
            <a:noFill/>
          </p:spPr>
          <p:txBody>
            <a:bodyPr wrap="none" rtlCol="0">
              <a:spAutoFit/>
            </a:bodyPr>
            <a:lstStyle/>
            <a:p>
              <a:r>
                <a:rPr lang="en-AU" sz="2000" dirty="0" smtClean="0">
                  <a:latin typeface="Helvetica Neue Light" charset="0"/>
                  <a:ea typeface="Helvetica Neue Light" charset="0"/>
                  <a:cs typeface="Helvetica Neue Light" charset="0"/>
                </a:rPr>
                <a:t>pollinators</a:t>
              </a:r>
              <a:endParaRPr lang="en-AU" sz="2000" dirty="0">
                <a:latin typeface="Helvetica Neue Light" charset="0"/>
                <a:ea typeface="Helvetica Neue Light" charset="0"/>
                <a:cs typeface="Helvetica Neue Light" charset="0"/>
              </a:endParaRPr>
            </a:p>
          </p:txBody>
        </p:sp>
      </p:grpSp>
      <p:sp>
        <p:nvSpPr>
          <p:cNvPr id="13" name="TextBox 12"/>
          <p:cNvSpPr txBox="1"/>
          <p:nvPr/>
        </p:nvSpPr>
        <p:spPr>
          <a:xfrm>
            <a:off x="9103073" y="6547610"/>
            <a:ext cx="3074881" cy="307777"/>
          </a:xfrm>
          <a:prstGeom prst="rect">
            <a:avLst/>
          </a:prstGeom>
          <a:noFill/>
        </p:spPr>
        <p:txBody>
          <a:bodyPr wrap="none" rtlCol="0" anchor="b">
            <a:spAutoFit/>
          </a:bodyPr>
          <a:lstStyle/>
          <a:p>
            <a:pPr algn="r"/>
            <a:r>
              <a:rPr lang="en-AU" sz="1400" dirty="0" err="1" smtClean="0">
                <a:solidFill>
                  <a:srgbClr val="0D425E"/>
                </a:solidFill>
                <a:latin typeface="Helvetica Neue" charset="0"/>
                <a:ea typeface="Helvetica Neue" charset="0"/>
                <a:cs typeface="Helvetica Neue" charset="0"/>
              </a:rPr>
              <a:t>Bastolla</a:t>
            </a:r>
            <a:r>
              <a:rPr lang="en-AU" sz="1400" dirty="0" smtClean="0">
                <a:solidFill>
                  <a:srgbClr val="0D425E"/>
                </a:solidFill>
                <a:latin typeface="Helvetica Neue" charset="0"/>
                <a:ea typeface="Helvetica Neue" charset="0"/>
                <a:cs typeface="Helvetica Neue" charset="0"/>
              </a:rPr>
              <a:t> et al. </a:t>
            </a:r>
            <a:r>
              <a:rPr lang="en-AU" sz="1400" dirty="0" smtClean="0">
                <a:solidFill>
                  <a:srgbClr val="0D425E"/>
                </a:solidFill>
                <a:latin typeface="Helvetica Neue Light" charset="0"/>
                <a:ea typeface="Helvetica Neue Light" charset="0"/>
                <a:cs typeface="Helvetica Neue Light" charset="0"/>
              </a:rPr>
              <a:t>2009 </a:t>
            </a:r>
            <a:r>
              <a:rPr lang="en-AU" sz="1400" i="1" dirty="0" smtClean="0">
                <a:solidFill>
                  <a:srgbClr val="0D425E"/>
                </a:solidFill>
                <a:latin typeface="Helvetica Neue Light" charset="0"/>
                <a:ea typeface="Helvetica Neue Light" charset="0"/>
                <a:cs typeface="Helvetica Neue Light" charset="0"/>
              </a:rPr>
              <a:t>Nature</a:t>
            </a:r>
            <a:r>
              <a:rPr lang="en-AU" sz="1400" dirty="0" smtClean="0">
                <a:solidFill>
                  <a:srgbClr val="0D425E"/>
                </a:solidFill>
                <a:latin typeface="Helvetica Neue Light" charset="0"/>
                <a:ea typeface="Helvetica Neue Light" charset="0"/>
                <a:cs typeface="Helvetica Neue Light" charset="0"/>
              </a:rPr>
              <a:t> </a:t>
            </a:r>
            <a:r>
              <a:rPr lang="en-AU" sz="1400" dirty="0" smtClean="0">
                <a:solidFill>
                  <a:srgbClr val="0D425E"/>
                </a:solidFill>
                <a:latin typeface="Helvetica Neue" charset="0"/>
                <a:ea typeface="Helvetica Neue" charset="0"/>
                <a:cs typeface="Helvetica Neue" charset="0"/>
              </a:rPr>
              <a:t>458</a:t>
            </a:r>
            <a:r>
              <a:rPr lang="en-AU" sz="1400" dirty="0" smtClean="0">
                <a:solidFill>
                  <a:srgbClr val="0D425E"/>
                </a:solidFill>
                <a:latin typeface="Helvetica Neue" charset="0"/>
                <a:ea typeface="Helvetica Neue" charset="0"/>
                <a:cs typeface="Helvetica Neue" charset="0"/>
              </a:rPr>
              <a:t>:7241</a:t>
            </a:r>
            <a:endParaRPr lang="en-AU" sz="1400" dirty="0">
              <a:solidFill>
                <a:srgbClr val="0D425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187872473"/>
      </p:ext>
    </p:extLst>
  </p:cSld>
  <p:clrMapOvr>
    <a:masterClrMapping/>
  </p:clrMapOvr>
  <p:transition advTm="22073">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4" cstate="screen">
            <a:alphaModFix amt="20000"/>
            <a:extLst>
              <a:ext uri="{28A0092B-C50C-407E-A947-70E740481C1C}">
                <a14:useLocalDpi xmlns:a14="http://schemas.microsoft.com/office/drawing/2010/main"/>
              </a:ext>
            </a:extLst>
          </a:blip>
          <a:stretch>
            <a:fillRect/>
          </a:stretch>
        </p:blipFill>
        <p:spPr>
          <a:xfrm>
            <a:off x="317223" y="6341798"/>
            <a:ext cx="2632024" cy="360000"/>
          </a:xfrm>
          <a:prstGeom prst="rect">
            <a:avLst/>
          </a:prstGeom>
        </p:spPr>
      </p:pic>
      <p:pic>
        <p:nvPicPr>
          <p:cNvPr id="29" name="Picture 28"/>
          <p:cNvPicPr>
            <a:picLocks noChangeAspect="1"/>
          </p:cNvPicPr>
          <p:nvPr/>
        </p:nvPicPr>
        <p:blipFill>
          <a:blip r:embed="rId5"/>
          <a:stretch>
            <a:fillRect/>
          </a:stretch>
        </p:blipFill>
        <p:spPr>
          <a:xfrm>
            <a:off x="5581480" y="3677742"/>
            <a:ext cx="1003638" cy="1440000"/>
          </a:xfrm>
          <a:prstGeom prst="rect">
            <a:avLst/>
          </a:prstGeom>
        </p:spPr>
      </p:pic>
      <p:grpSp>
        <p:nvGrpSpPr>
          <p:cNvPr id="125" name="Group 124"/>
          <p:cNvGrpSpPr/>
          <p:nvPr/>
        </p:nvGrpSpPr>
        <p:grpSpPr>
          <a:xfrm>
            <a:off x="4115416" y="3677742"/>
            <a:ext cx="3935766" cy="1440000"/>
            <a:chOff x="4115416" y="4063517"/>
            <a:chExt cx="3935766" cy="1440000"/>
          </a:xfrm>
        </p:grpSpPr>
        <p:pic>
          <p:nvPicPr>
            <p:cNvPr id="31" name="Picture 30"/>
            <p:cNvPicPr>
              <a:picLocks noChangeAspect="1"/>
            </p:cNvPicPr>
            <p:nvPr/>
          </p:nvPicPr>
          <p:blipFill>
            <a:blip r:embed="rId5">
              <a:alphaModFix amt="35000"/>
            </a:blip>
            <a:stretch>
              <a:fillRect/>
            </a:stretch>
          </p:blipFill>
          <p:spPr>
            <a:xfrm>
              <a:off x="4115416" y="4063517"/>
              <a:ext cx="1003638" cy="1440000"/>
            </a:xfrm>
            <a:prstGeom prst="rect">
              <a:avLst/>
            </a:prstGeom>
          </p:spPr>
        </p:pic>
        <p:pic>
          <p:nvPicPr>
            <p:cNvPr id="32" name="Picture 31"/>
            <p:cNvPicPr>
              <a:picLocks noChangeAspect="1"/>
            </p:cNvPicPr>
            <p:nvPr/>
          </p:nvPicPr>
          <p:blipFill>
            <a:blip r:embed="rId5">
              <a:alphaModFix amt="70000"/>
            </a:blip>
            <a:stretch>
              <a:fillRect/>
            </a:stretch>
          </p:blipFill>
          <p:spPr>
            <a:xfrm>
              <a:off x="7047544" y="4063517"/>
              <a:ext cx="1003638" cy="1440000"/>
            </a:xfrm>
            <a:prstGeom prst="rect">
              <a:avLst/>
            </a:prstGeom>
          </p:spPr>
        </p:pic>
      </p:grpSp>
      <p:pic>
        <p:nvPicPr>
          <p:cNvPr id="35" name="Picture 34"/>
          <p:cNvPicPr>
            <a:picLocks noChangeAspect="1"/>
          </p:cNvPicPr>
          <p:nvPr/>
        </p:nvPicPr>
        <p:blipFill>
          <a:blip r:embed="rId6"/>
          <a:stretch>
            <a:fillRect/>
          </a:stretch>
        </p:blipFill>
        <p:spPr>
          <a:xfrm>
            <a:off x="5459490" y="1120774"/>
            <a:ext cx="1243637" cy="1440000"/>
          </a:xfrm>
          <a:prstGeom prst="rect">
            <a:avLst/>
          </a:prstGeom>
        </p:spPr>
      </p:pic>
      <p:grpSp>
        <p:nvGrpSpPr>
          <p:cNvPr id="101" name="Group 100"/>
          <p:cNvGrpSpPr/>
          <p:nvPr/>
        </p:nvGrpSpPr>
        <p:grpSpPr>
          <a:xfrm>
            <a:off x="2527361" y="1107960"/>
            <a:ext cx="7107894" cy="1452814"/>
            <a:chOff x="2527361" y="1493735"/>
            <a:chExt cx="7107894" cy="1452814"/>
          </a:xfrm>
        </p:grpSpPr>
        <p:pic>
          <p:nvPicPr>
            <p:cNvPr id="27" name="Picture 26"/>
            <p:cNvPicPr>
              <a:picLocks noChangeAspect="1"/>
            </p:cNvPicPr>
            <p:nvPr/>
          </p:nvPicPr>
          <p:blipFill>
            <a:blip r:embed="rId6">
              <a:alphaModFix/>
            </a:blip>
            <a:stretch>
              <a:fillRect/>
            </a:stretch>
          </p:blipFill>
          <p:spPr>
            <a:xfrm>
              <a:off x="2527361" y="1506549"/>
              <a:ext cx="1243638" cy="1440000"/>
            </a:xfrm>
            <a:prstGeom prst="rect">
              <a:avLst/>
            </a:prstGeom>
          </p:spPr>
        </p:pic>
        <p:pic>
          <p:nvPicPr>
            <p:cNvPr id="34" name="Picture 33"/>
            <p:cNvPicPr>
              <a:picLocks noChangeAspect="1"/>
            </p:cNvPicPr>
            <p:nvPr/>
          </p:nvPicPr>
          <p:blipFill>
            <a:blip r:embed="rId6">
              <a:alphaModFix/>
            </a:blip>
            <a:stretch>
              <a:fillRect/>
            </a:stretch>
          </p:blipFill>
          <p:spPr>
            <a:xfrm>
              <a:off x="3993426" y="1506549"/>
              <a:ext cx="1243637" cy="1440000"/>
            </a:xfrm>
            <a:prstGeom prst="rect">
              <a:avLst/>
            </a:prstGeom>
          </p:spPr>
        </p:pic>
        <p:pic>
          <p:nvPicPr>
            <p:cNvPr id="36" name="Picture 35"/>
            <p:cNvPicPr>
              <a:picLocks noChangeAspect="1"/>
            </p:cNvPicPr>
            <p:nvPr/>
          </p:nvPicPr>
          <p:blipFill>
            <a:blip r:embed="rId6">
              <a:alphaModFix/>
            </a:blip>
            <a:stretch>
              <a:fillRect/>
            </a:stretch>
          </p:blipFill>
          <p:spPr>
            <a:xfrm>
              <a:off x="6925554" y="1493735"/>
              <a:ext cx="1243637" cy="1440000"/>
            </a:xfrm>
            <a:prstGeom prst="rect">
              <a:avLst/>
            </a:prstGeom>
          </p:spPr>
        </p:pic>
        <p:pic>
          <p:nvPicPr>
            <p:cNvPr id="37" name="Picture 36"/>
            <p:cNvPicPr>
              <a:picLocks noChangeAspect="1"/>
            </p:cNvPicPr>
            <p:nvPr/>
          </p:nvPicPr>
          <p:blipFill>
            <a:blip r:embed="rId6">
              <a:alphaModFix/>
            </a:blip>
            <a:stretch>
              <a:fillRect/>
            </a:stretch>
          </p:blipFill>
          <p:spPr>
            <a:xfrm>
              <a:off x="8391618" y="1493735"/>
              <a:ext cx="1243637" cy="1440000"/>
            </a:xfrm>
            <a:prstGeom prst="rect">
              <a:avLst/>
            </a:prstGeom>
          </p:spPr>
        </p:pic>
      </p:grpSp>
      <p:cxnSp>
        <p:nvCxnSpPr>
          <p:cNvPr id="113" name="Straight Arrow Connector 112"/>
          <p:cNvCxnSpPr/>
          <p:nvPr/>
        </p:nvCxnSpPr>
        <p:spPr>
          <a:xfrm rot="10800000">
            <a:off x="6085684" y="2651119"/>
            <a:ext cx="0" cy="948202"/>
          </a:xfrm>
          <a:prstGeom prst="straightConnector1">
            <a:avLst/>
          </a:prstGeom>
          <a:ln w="28575">
            <a:solidFill>
              <a:srgbClr val="0D425D"/>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V="1">
            <a:off x="6314693" y="2593578"/>
            <a:ext cx="1039418" cy="1005743"/>
          </a:xfrm>
          <a:prstGeom prst="straightConnector1">
            <a:avLst/>
          </a:prstGeom>
          <a:ln w="28575">
            <a:solidFill>
              <a:srgbClr val="0D425D"/>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H="1" flipV="1">
            <a:off x="4828647" y="2593578"/>
            <a:ext cx="1039418" cy="1005743"/>
          </a:xfrm>
          <a:prstGeom prst="straightConnector1">
            <a:avLst/>
          </a:prstGeom>
          <a:ln w="28575">
            <a:solidFill>
              <a:srgbClr val="0D425D"/>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6463804" y="2567527"/>
            <a:ext cx="2269834" cy="1116699"/>
          </a:xfrm>
          <a:prstGeom prst="straightConnector1">
            <a:avLst/>
          </a:prstGeom>
          <a:ln w="28575">
            <a:solidFill>
              <a:srgbClr val="0D425D"/>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H="1" flipV="1">
            <a:off x="3444614" y="2567527"/>
            <a:ext cx="2269834" cy="1116699"/>
          </a:xfrm>
          <a:prstGeom prst="straightConnector1">
            <a:avLst/>
          </a:prstGeom>
          <a:ln w="28575">
            <a:solidFill>
              <a:srgbClr val="0D425D"/>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grpSp>
        <p:nvGrpSpPr>
          <p:cNvPr id="134" name="Group 133"/>
          <p:cNvGrpSpPr/>
          <p:nvPr/>
        </p:nvGrpSpPr>
        <p:grpSpPr>
          <a:xfrm>
            <a:off x="4605333" y="2593578"/>
            <a:ext cx="2932914" cy="1003158"/>
            <a:chOff x="4605333" y="2593578"/>
            <a:chExt cx="2932914" cy="1003158"/>
          </a:xfrm>
        </p:grpSpPr>
        <p:cxnSp>
          <p:nvCxnSpPr>
            <p:cNvPr id="128" name="Straight Arrow Connector 127"/>
            <p:cNvCxnSpPr/>
            <p:nvPr/>
          </p:nvCxnSpPr>
          <p:spPr>
            <a:xfrm rot="10800000">
              <a:off x="7538247" y="2593578"/>
              <a:ext cx="0" cy="948202"/>
            </a:xfrm>
            <a:prstGeom prst="straightConnector1">
              <a:avLst/>
            </a:prstGeom>
            <a:ln w="28575">
              <a:solidFill>
                <a:srgbClr val="0D425D">
                  <a:alpha val="70000"/>
                </a:srgbClr>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rot="10800000">
              <a:off x="4605333" y="2648534"/>
              <a:ext cx="0" cy="948202"/>
            </a:xfrm>
            <a:prstGeom prst="straightConnector1">
              <a:avLst/>
            </a:prstGeom>
            <a:ln w="28575">
              <a:solidFill>
                <a:srgbClr val="0D425D">
                  <a:alpha val="35000"/>
                </a:srgbClr>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grpSp>
      <p:sp>
        <p:nvSpPr>
          <p:cNvPr id="133" name="TextBox 132"/>
          <p:cNvSpPr txBox="1"/>
          <p:nvPr/>
        </p:nvSpPr>
        <p:spPr>
          <a:xfrm>
            <a:off x="4239960" y="5514969"/>
            <a:ext cx="3711272" cy="461665"/>
          </a:xfrm>
          <a:prstGeom prst="rect">
            <a:avLst/>
          </a:prstGeom>
          <a:noFill/>
        </p:spPr>
        <p:txBody>
          <a:bodyPr wrap="none" rtlCol="0">
            <a:spAutoFit/>
          </a:bodyPr>
          <a:lstStyle/>
          <a:p>
            <a:pPr algn="ctr"/>
            <a:r>
              <a:rPr lang="en-AU" sz="2400" dirty="0" smtClean="0">
                <a:solidFill>
                  <a:srgbClr val="0D425D"/>
                </a:solidFill>
                <a:latin typeface="Helvetica Neue Light" charset="0"/>
                <a:ea typeface="Helvetica Neue Light" charset="0"/>
                <a:cs typeface="Helvetica Neue Light" charset="0"/>
              </a:rPr>
              <a:t>interspecific pollen transfer</a:t>
            </a:r>
            <a:endParaRPr lang="en-AU" sz="2400" dirty="0">
              <a:solidFill>
                <a:srgbClr val="0D425D"/>
              </a:solidFill>
              <a:latin typeface="Helvetica Neue Light" charset="0"/>
              <a:ea typeface="Helvetica Neue Light" charset="0"/>
              <a:cs typeface="Helvetica Neue Light" charset="0"/>
            </a:endParaRPr>
          </a:p>
        </p:txBody>
      </p:sp>
      <p:sp>
        <p:nvSpPr>
          <p:cNvPr id="135" name="TextBox 134"/>
          <p:cNvSpPr txBox="1"/>
          <p:nvPr/>
        </p:nvSpPr>
        <p:spPr>
          <a:xfrm>
            <a:off x="8097350" y="6547610"/>
            <a:ext cx="4080604" cy="307777"/>
          </a:xfrm>
          <a:prstGeom prst="rect">
            <a:avLst/>
          </a:prstGeom>
          <a:noFill/>
        </p:spPr>
        <p:txBody>
          <a:bodyPr wrap="none" rtlCol="0" anchor="b">
            <a:spAutoFit/>
          </a:bodyPr>
          <a:lstStyle/>
          <a:p>
            <a:pPr algn="r"/>
            <a:r>
              <a:rPr lang="en-AU" sz="1400" dirty="0" smtClean="0">
                <a:solidFill>
                  <a:srgbClr val="0D425E"/>
                </a:solidFill>
                <a:latin typeface="Helvetica Neue" charset="0"/>
                <a:ea typeface="Helvetica Neue" charset="0"/>
                <a:cs typeface="Helvetica Neue" charset="0"/>
              </a:rPr>
              <a:t>Morales &amp; </a:t>
            </a:r>
            <a:r>
              <a:rPr lang="en-AU" sz="1400" dirty="0" err="1" smtClean="0">
                <a:solidFill>
                  <a:srgbClr val="0D425E"/>
                </a:solidFill>
                <a:latin typeface="Helvetica Neue" charset="0"/>
                <a:ea typeface="Helvetica Neue" charset="0"/>
                <a:cs typeface="Helvetica Neue" charset="0"/>
              </a:rPr>
              <a:t>Traveset</a:t>
            </a:r>
            <a:r>
              <a:rPr lang="en-AU" sz="1400" dirty="0" smtClean="0">
                <a:solidFill>
                  <a:srgbClr val="0D425E"/>
                </a:solidFill>
                <a:latin typeface="Helvetica Neue" charset="0"/>
                <a:ea typeface="Helvetica Neue" charset="0"/>
                <a:cs typeface="Helvetica Neue" charset="0"/>
              </a:rPr>
              <a:t> </a:t>
            </a:r>
            <a:r>
              <a:rPr lang="en-AU" sz="1400" dirty="0" smtClean="0">
                <a:solidFill>
                  <a:srgbClr val="0D425E"/>
                </a:solidFill>
                <a:latin typeface="Helvetica Neue Light" charset="0"/>
                <a:ea typeface="Helvetica Neue Light" charset="0"/>
                <a:cs typeface="Helvetica Neue Light" charset="0"/>
              </a:rPr>
              <a:t>2008 </a:t>
            </a:r>
            <a:r>
              <a:rPr lang="en-AU" sz="1400" i="1" dirty="0" smtClean="0">
                <a:solidFill>
                  <a:srgbClr val="0D425E"/>
                </a:solidFill>
                <a:latin typeface="Helvetica Neue Light" charset="0"/>
                <a:ea typeface="Helvetica Neue Light" charset="0"/>
                <a:cs typeface="Helvetica Neue Light" charset="0"/>
              </a:rPr>
              <a:t>Crit. Rev. Plant Sci.</a:t>
            </a:r>
            <a:r>
              <a:rPr lang="en-AU" sz="1400" dirty="0" smtClean="0">
                <a:solidFill>
                  <a:srgbClr val="0D425E"/>
                </a:solidFill>
                <a:latin typeface="Helvetica Neue Light" charset="0"/>
                <a:ea typeface="Helvetica Neue Light" charset="0"/>
                <a:cs typeface="Helvetica Neue Light" charset="0"/>
              </a:rPr>
              <a:t> </a:t>
            </a:r>
            <a:r>
              <a:rPr lang="en-AU" sz="1400" dirty="0" smtClean="0">
                <a:solidFill>
                  <a:srgbClr val="0D425E"/>
                </a:solidFill>
                <a:latin typeface="Helvetica Neue" charset="0"/>
                <a:ea typeface="Helvetica Neue" charset="0"/>
                <a:cs typeface="Helvetica Neue" charset="0"/>
              </a:rPr>
              <a:t>27:4</a:t>
            </a:r>
            <a:endParaRPr lang="en-AU" sz="1400" dirty="0">
              <a:solidFill>
                <a:srgbClr val="0D425E"/>
              </a:solidFill>
              <a:latin typeface="Helvetica Neue" charset="0"/>
              <a:ea typeface="Helvetica Neue" charset="0"/>
              <a:cs typeface="Helvetica Neue" charset="0"/>
            </a:endParaRPr>
          </a:p>
        </p:txBody>
      </p:sp>
    </p:spTree>
    <p:custDataLst>
      <p:tags r:id="rId1"/>
    </p:custDataLst>
    <p:extLst>
      <p:ext uri="{BB962C8B-B14F-4D97-AF65-F5344CB8AC3E}">
        <p14:creationId xmlns:p14="http://schemas.microsoft.com/office/powerpoint/2010/main" val="1756125619"/>
      </p:ext>
    </p:extLst>
  </p:cSld>
  <p:clrMapOvr>
    <a:masterClrMapping/>
  </p:clrMapOvr>
  <p:transition advTm="5523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10" presetClass="entr" presetSubtype="0" fill="hold" nodeType="withEffect">
                                  <p:stCondLst>
                                    <p:cond delay="0"/>
                                  </p:stCondLst>
                                  <p:childTnLst>
                                    <p:set>
                                      <p:cBhvr>
                                        <p:cTn id="9" dur="1" fill="hold">
                                          <p:stCondLst>
                                            <p:cond delay="0"/>
                                          </p:stCondLst>
                                        </p:cTn>
                                        <p:tgtEl>
                                          <p:spTgt spid="134"/>
                                        </p:tgtEl>
                                        <p:attrNameLst>
                                          <p:attrName>style.visibility</p:attrName>
                                        </p:attrNameLst>
                                      </p:cBhvr>
                                      <p:to>
                                        <p:strVal val="visible"/>
                                      </p:to>
                                    </p:set>
                                    <p:animEffect transition="in" filter="fade">
                                      <p:cBhvr>
                                        <p:cTn id="10" dur="500"/>
                                        <p:tgtEl>
                                          <p:spTgt spid="13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3"/>
                                        </p:tgtEl>
                                        <p:attrNameLst>
                                          <p:attrName>style.visibility</p:attrName>
                                        </p:attrNameLst>
                                      </p:cBhvr>
                                      <p:to>
                                        <p:strVal val="visible"/>
                                      </p:to>
                                    </p:set>
                                    <p:animEffect transition="in" filter="fade">
                                      <p:cBhvr>
                                        <p:cTn id="14"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TextBox 28"/>
          <p:cNvSpPr txBox="1"/>
          <p:nvPr/>
        </p:nvSpPr>
        <p:spPr>
          <a:xfrm>
            <a:off x="509820" y="495231"/>
            <a:ext cx="11056538" cy="584775"/>
          </a:xfrm>
          <a:prstGeom prst="rect">
            <a:avLst/>
          </a:prstGeom>
          <a:noFill/>
        </p:spPr>
        <p:txBody>
          <a:bodyPr wrap="square" rtlCol="0">
            <a:spAutoFit/>
          </a:bodyPr>
          <a:lstStyle/>
          <a:p>
            <a:pPr algn="r"/>
            <a:r>
              <a:rPr lang="en-AU" sz="3200" dirty="0" smtClean="0">
                <a:solidFill>
                  <a:srgbClr val="0D425E"/>
                </a:solidFill>
                <a:latin typeface="Helvetica Neue" charset="0"/>
                <a:ea typeface="Helvetica Neue" charset="0"/>
                <a:cs typeface="Helvetica Neue" charset="0"/>
              </a:rPr>
              <a:t>objective 1</a:t>
            </a:r>
            <a:endParaRPr lang="en-AU" sz="3200" dirty="0">
              <a:solidFill>
                <a:srgbClr val="0D425E"/>
              </a:solidFill>
              <a:latin typeface="Helvetica Neue" charset="0"/>
              <a:ea typeface="Helvetica Neue" charset="0"/>
              <a:cs typeface="Helvetica Neue" charset="0"/>
            </a:endParaRPr>
          </a:p>
        </p:txBody>
      </p:sp>
      <p:sp>
        <p:nvSpPr>
          <p:cNvPr id="39" name="TextBox 38"/>
          <p:cNvSpPr txBox="1"/>
          <p:nvPr/>
        </p:nvSpPr>
        <p:spPr>
          <a:xfrm>
            <a:off x="509819" y="1084522"/>
            <a:ext cx="11056539" cy="461665"/>
          </a:xfrm>
          <a:prstGeom prst="rect">
            <a:avLst/>
          </a:prstGeom>
          <a:noFill/>
        </p:spPr>
        <p:txBody>
          <a:bodyPr wrap="square" rtlCol="0">
            <a:spAutoFit/>
          </a:bodyPr>
          <a:lstStyle/>
          <a:p>
            <a:pPr algn="r"/>
            <a:r>
              <a:rPr lang="en-AU" sz="2400" dirty="0" smtClean="0">
                <a:solidFill>
                  <a:srgbClr val="0D425E"/>
                </a:solidFill>
                <a:latin typeface="Helvetica Neue Light" charset="0"/>
                <a:ea typeface="Helvetica Neue Light" charset="0"/>
                <a:cs typeface="Helvetica Neue Light" charset="0"/>
              </a:rPr>
              <a:t>integrate competition for pollination in models of mutualism</a:t>
            </a:r>
            <a:endParaRPr lang="en-AU" sz="2400" dirty="0">
              <a:solidFill>
                <a:srgbClr val="0D425E"/>
              </a:solidFill>
              <a:latin typeface="Helvetica Neue Light" charset="0"/>
              <a:ea typeface="Helvetica Neue Light" charset="0"/>
              <a:cs typeface="Helvetica Neue Light" charset="0"/>
            </a:endParaRPr>
          </a:p>
        </p:txBody>
      </p:sp>
      <p:pic>
        <p:nvPicPr>
          <p:cNvPr id="19" name="Picture 18"/>
          <p:cNvPicPr>
            <a:picLocks noChangeAspect="1"/>
          </p:cNvPicPr>
          <p:nvPr/>
        </p:nvPicPr>
        <p:blipFill>
          <a:blip r:embed="rId3"/>
          <a:stretch>
            <a:fillRect/>
          </a:stretch>
        </p:blipFill>
        <p:spPr>
          <a:xfrm>
            <a:off x="1633235" y="2139386"/>
            <a:ext cx="2876550" cy="2876550"/>
          </a:xfrm>
          <a:prstGeom prst="rect">
            <a:avLst/>
          </a:prstGeom>
        </p:spPr>
      </p:pic>
      <p:pic>
        <p:nvPicPr>
          <p:cNvPr id="20" name="Picture 19"/>
          <p:cNvPicPr>
            <a:picLocks noChangeAspect="1"/>
          </p:cNvPicPr>
          <p:nvPr/>
        </p:nvPicPr>
        <p:blipFill>
          <a:blip r:embed="rId4"/>
          <a:stretch>
            <a:fillRect/>
          </a:stretch>
        </p:blipFill>
        <p:spPr>
          <a:xfrm>
            <a:off x="5382681" y="2419421"/>
            <a:ext cx="2254250" cy="2254250"/>
          </a:xfrm>
          <a:prstGeom prst="rect">
            <a:avLst/>
          </a:prstGeom>
        </p:spPr>
      </p:pic>
      <p:pic>
        <p:nvPicPr>
          <p:cNvPr id="21" name="Picture 20"/>
          <p:cNvPicPr>
            <a:picLocks noChangeAspect="1"/>
          </p:cNvPicPr>
          <p:nvPr/>
        </p:nvPicPr>
        <p:blipFill>
          <a:blip r:embed="rId5"/>
          <a:stretch>
            <a:fillRect/>
          </a:stretch>
        </p:blipFill>
        <p:spPr>
          <a:xfrm>
            <a:off x="8509827" y="2606111"/>
            <a:ext cx="1936750" cy="1943100"/>
          </a:xfrm>
          <a:prstGeom prst="rect">
            <a:avLst/>
          </a:prstGeom>
        </p:spPr>
      </p:pic>
      <p:grpSp>
        <p:nvGrpSpPr>
          <p:cNvPr id="32" name="Group 31"/>
          <p:cNvGrpSpPr/>
          <p:nvPr/>
        </p:nvGrpSpPr>
        <p:grpSpPr>
          <a:xfrm>
            <a:off x="3641271" y="5343411"/>
            <a:ext cx="4385864" cy="400110"/>
            <a:chOff x="3641271" y="5079808"/>
            <a:chExt cx="4385864" cy="400110"/>
          </a:xfrm>
        </p:grpSpPr>
        <p:sp>
          <p:nvSpPr>
            <p:cNvPr id="35" name="TextBox 34"/>
            <p:cNvSpPr txBox="1"/>
            <p:nvPr/>
          </p:nvSpPr>
          <p:spPr>
            <a:xfrm>
              <a:off x="5090955" y="5079808"/>
              <a:ext cx="1486496" cy="400110"/>
            </a:xfrm>
            <a:prstGeom prst="rect">
              <a:avLst/>
            </a:prstGeom>
            <a:noFill/>
          </p:spPr>
          <p:txBody>
            <a:bodyPr wrap="none" rtlCol="0">
              <a:spAutoFit/>
            </a:bodyPr>
            <a:lstStyle/>
            <a:p>
              <a:pPr algn="ctr"/>
              <a:r>
                <a:rPr lang="en-AU" sz="2000" dirty="0" smtClean="0">
                  <a:solidFill>
                    <a:srgbClr val="0D425D"/>
                  </a:solidFill>
                  <a:latin typeface="Helvetica Neue Light" charset="0"/>
                  <a:ea typeface="Helvetica Neue Light" charset="0"/>
                  <a:cs typeface="Helvetica Neue Light" charset="0"/>
                </a:rPr>
                <a:t>redundancy</a:t>
              </a:r>
              <a:endParaRPr lang="en-AU" sz="2400" dirty="0">
                <a:solidFill>
                  <a:srgbClr val="0D425D"/>
                </a:solidFill>
                <a:latin typeface="Helvetica Neue Light" charset="0"/>
                <a:ea typeface="Helvetica Neue Light" charset="0"/>
                <a:cs typeface="Helvetica Neue Light" charset="0"/>
              </a:endParaRPr>
            </a:p>
          </p:txBody>
        </p:sp>
        <p:cxnSp>
          <p:nvCxnSpPr>
            <p:cNvPr id="36" name="Straight Arrow Connector 35"/>
            <p:cNvCxnSpPr>
              <a:stCxn id="35" idx="3"/>
            </p:cNvCxnSpPr>
            <p:nvPr/>
          </p:nvCxnSpPr>
          <p:spPr>
            <a:xfrm>
              <a:off x="6577451" y="5279863"/>
              <a:ext cx="1449684" cy="0"/>
            </a:xfrm>
            <a:prstGeom prst="straightConnector1">
              <a:avLst/>
            </a:prstGeom>
            <a:ln w="19050">
              <a:solidFill>
                <a:srgbClr val="0D425D"/>
              </a:solidFill>
              <a:tailEnd type="none" w="sm"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35" idx="1"/>
            </p:cNvCxnSpPr>
            <p:nvPr/>
          </p:nvCxnSpPr>
          <p:spPr>
            <a:xfrm>
              <a:off x="3641271" y="5279863"/>
              <a:ext cx="1449684" cy="0"/>
            </a:xfrm>
            <a:prstGeom prst="straightConnector1">
              <a:avLst/>
            </a:prstGeom>
            <a:ln w="19050">
              <a:solidFill>
                <a:srgbClr val="0D425D"/>
              </a:solidFill>
              <a:headEnd type="triangle" w="sm" len="lg"/>
              <a:tailEnd type="none" w="sm" len="lg"/>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9103073" y="6547610"/>
            <a:ext cx="3074881" cy="307777"/>
          </a:xfrm>
          <a:prstGeom prst="rect">
            <a:avLst/>
          </a:prstGeom>
          <a:noFill/>
        </p:spPr>
        <p:txBody>
          <a:bodyPr wrap="none" rtlCol="0" anchor="b">
            <a:spAutoFit/>
          </a:bodyPr>
          <a:lstStyle/>
          <a:p>
            <a:pPr algn="r"/>
            <a:r>
              <a:rPr lang="en-AU" sz="1400" dirty="0" err="1" smtClean="0">
                <a:solidFill>
                  <a:srgbClr val="0D425E"/>
                </a:solidFill>
                <a:latin typeface="Helvetica Neue" charset="0"/>
                <a:ea typeface="Helvetica Neue" charset="0"/>
                <a:cs typeface="Helvetica Neue" charset="0"/>
              </a:rPr>
              <a:t>Bastolla</a:t>
            </a:r>
            <a:r>
              <a:rPr lang="en-AU" sz="1400" dirty="0" smtClean="0">
                <a:solidFill>
                  <a:srgbClr val="0D425E"/>
                </a:solidFill>
                <a:latin typeface="Helvetica Neue" charset="0"/>
                <a:ea typeface="Helvetica Neue" charset="0"/>
                <a:cs typeface="Helvetica Neue" charset="0"/>
              </a:rPr>
              <a:t> et al. </a:t>
            </a:r>
            <a:r>
              <a:rPr lang="en-AU" sz="1400" dirty="0" smtClean="0">
                <a:solidFill>
                  <a:srgbClr val="0D425E"/>
                </a:solidFill>
                <a:latin typeface="Helvetica Neue Light" charset="0"/>
                <a:ea typeface="Helvetica Neue Light" charset="0"/>
                <a:cs typeface="Helvetica Neue Light" charset="0"/>
              </a:rPr>
              <a:t>2009 </a:t>
            </a:r>
            <a:r>
              <a:rPr lang="en-AU" sz="1400" i="1" dirty="0" smtClean="0">
                <a:solidFill>
                  <a:srgbClr val="0D425E"/>
                </a:solidFill>
                <a:latin typeface="Helvetica Neue Light" charset="0"/>
                <a:ea typeface="Helvetica Neue Light" charset="0"/>
                <a:cs typeface="Helvetica Neue Light" charset="0"/>
              </a:rPr>
              <a:t>Nature</a:t>
            </a:r>
            <a:r>
              <a:rPr lang="en-AU" sz="1400" dirty="0" smtClean="0">
                <a:solidFill>
                  <a:srgbClr val="0D425E"/>
                </a:solidFill>
                <a:latin typeface="Helvetica Neue Light" charset="0"/>
                <a:ea typeface="Helvetica Neue Light" charset="0"/>
                <a:cs typeface="Helvetica Neue Light" charset="0"/>
              </a:rPr>
              <a:t> </a:t>
            </a:r>
            <a:r>
              <a:rPr lang="en-AU" sz="1400" dirty="0" smtClean="0">
                <a:solidFill>
                  <a:srgbClr val="0D425E"/>
                </a:solidFill>
                <a:latin typeface="Helvetica Neue" charset="0"/>
                <a:ea typeface="Helvetica Neue" charset="0"/>
                <a:cs typeface="Helvetica Neue" charset="0"/>
              </a:rPr>
              <a:t>458</a:t>
            </a:r>
            <a:r>
              <a:rPr lang="en-AU" sz="1400" dirty="0" smtClean="0">
                <a:solidFill>
                  <a:srgbClr val="0D425E"/>
                </a:solidFill>
                <a:latin typeface="Helvetica Neue" charset="0"/>
                <a:ea typeface="Helvetica Neue" charset="0"/>
                <a:cs typeface="Helvetica Neue" charset="0"/>
              </a:rPr>
              <a:t>:7241</a:t>
            </a:r>
            <a:endParaRPr lang="en-AU" sz="1400" dirty="0">
              <a:solidFill>
                <a:srgbClr val="0D425E"/>
              </a:solidFill>
              <a:latin typeface="Helvetica Neue" charset="0"/>
              <a:ea typeface="Helvetica Neue" charset="0"/>
              <a:cs typeface="Helvetica Neue" charset="0"/>
            </a:endParaRPr>
          </a:p>
        </p:txBody>
      </p:sp>
      <p:pic>
        <p:nvPicPr>
          <p:cNvPr id="43" name="Picture 42"/>
          <p:cNvPicPr>
            <a:picLocks noChangeAspect="1"/>
          </p:cNvPicPr>
          <p:nvPr/>
        </p:nvPicPr>
        <p:blipFill>
          <a:blip r:embed="rId6" cstate="screen">
            <a:alphaModFix amt="20000"/>
            <a:extLst>
              <a:ext uri="{28A0092B-C50C-407E-A947-70E740481C1C}">
                <a14:useLocalDpi xmlns:a14="http://schemas.microsoft.com/office/drawing/2010/main"/>
              </a:ext>
            </a:extLst>
          </a:blip>
          <a:stretch>
            <a:fillRect/>
          </a:stretch>
        </p:blipFill>
        <p:spPr>
          <a:xfrm>
            <a:off x="317223" y="6341798"/>
            <a:ext cx="2632024" cy="360000"/>
          </a:xfrm>
          <a:prstGeom prst="rect">
            <a:avLst/>
          </a:prstGeom>
        </p:spPr>
      </p:pic>
    </p:spTree>
    <p:extLst>
      <p:ext uri="{BB962C8B-B14F-4D97-AF65-F5344CB8AC3E}">
        <p14:creationId xmlns:p14="http://schemas.microsoft.com/office/powerpoint/2010/main" val="281884282"/>
      </p:ext>
    </p:extLst>
  </p:cSld>
  <p:clrMapOvr>
    <a:masterClrMapping/>
  </p:clrMapOvr>
  <p:transition advTm="48115">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alphaModFix amt="20000"/>
            <a:extLst>
              <a:ext uri="{28A0092B-C50C-407E-A947-70E740481C1C}">
                <a14:useLocalDpi xmlns:a14="http://schemas.microsoft.com/office/drawing/2010/main"/>
              </a:ext>
            </a:extLst>
          </a:blip>
          <a:stretch>
            <a:fillRect/>
          </a:stretch>
        </p:blipFill>
        <p:spPr>
          <a:xfrm>
            <a:off x="317223" y="6341798"/>
            <a:ext cx="2632025" cy="360000"/>
          </a:xfrm>
          <a:prstGeom prst="rect">
            <a:avLst/>
          </a:prstGeom>
        </p:spPr>
      </p:pic>
      <p:sp>
        <p:nvSpPr>
          <p:cNvPr id="29" name="TextBox 28"/>
          <p:cNvSpPr txBox="1"/>
          <p:nvPr/>
        </p:nvSpPr>
        <p:spPr>
          <a:xfrm>
            <a:off x="509820" y="495231"/>
            <a:ext cx="11056538" cy="584775"/>
          </a:xfrm>
          <a:prstGeom prst="rect">
            <a:avLst/>
          </a:prstGeom>
          <a:noFill/>
        </p:spPr>
        <p:txBody>
          <a:bodyPr wrap="square" rtlCol="0">
            <a:spAutoFit/>
          </a:bodyPr>
          <a:lstStyle/>
          <a:p>
            <a:pPr algn="r"/>
            <a:r>
              <a:rPr lang="en-AU" sz="3200" dirty="0" smtClean="0">
                <a:solidFill>
                  <a:srgbClr val="0D425E"/>
                </a:solidFill>
                <a:latin typeface="Helvetica Neue" charset="0"/>
                <a:ea typeface="Helvetica Neue" charset="0"/>
                <a:cs typeface="Helvetica Neue" charset="0"/>
              </a:rPr>
              <a:t>objective </a:t>
            </a:r>
            <a:r>
              <a:rPr lang="en-AU" sz="3200" dirty="0" smtClean="0">
                <a:solidFill>
                  <a:srgbClr val="0D425E"/>
                </a:solidFill>
                <a:latin typeface="Helvetica Neue" charset="0"/>
                <a:ea typeface="Helvetica Neue" charset="0"/>
                <a:cs typeface="Helvetica Neue" charset="0"/>
              </a:rPr>
              <a:t>2</a:t>
            </a:r>
            <a:endParaRPr lang="en-AU" sz="3200" dirty="0">
              <a:solidFill>
                <a:srgbClr val="0D425E"/>
              </a:solidFill>
              <a:latin typeface="Helvetica Neue" charset="0"/>
              <a:ea typeface="Helvetica Neue" charset="0"/>
              <a:cs typeface="Helvetica Neue" charset="0"/>
            </a:endParaRPr>
          </a:p>
        </p:txBody>
      </p:sp>
      <p:sp>
        <p:nvSpPr>
          <p:cNvPr id="39" name="TextBox 38"/>
          <p:cNvSpPr txBox="1"/>
          <p:nvPr/>
        </p:nvSpPr>
        <p:spPr>
          <a:xfrm>
            <a:off x="509819" y="1084522"/>
            <a:ext cx="11056539" cy="461665"/>
          </a:xfrm>
          <a:prstGeom prst="rect">
            <a:avLst/>
          </a:prstGeom>
          <a:noFill/>
        </p:spPr>
        <p:txBody>
          <a:bodyPr wrap="square" rtlCol="0">
            <a:spAutoFit/>
          </a:bodyPr>
          <a:lstStyle/>
          <a:p>
            <a:pPr algn="r"/>
            <a:r>
              <a:rPr lang="en-AU" sz="2400" dirty="0" smtClean="0">
                <a:solidFill>
                  <a:srgbClr val="0D425E"/>
                </a:solidFill>
                <a:latin typeface="Helvetica Neue Light" charset="0"/>
                <a:ea typeface="Helvetica Neue Light" charset="0"/>
                <a:cs typeface="Helvetica Neue Light" charset="0"/>
              </a:rPr>
              <a:t>what’s the scale of redundancy that explains observed structures?</a:t>
            </a:r>
            <a:endParaRPr lang="en-AU" sz="2400" dirty="0">
              <a:solidFill>
                <a:srgbClr val="0D425E"/>
              </a:solidFill>
              <a:latin typeface="Helvetica Neue Light" charset="0"/>
              <a:ea typeface="Helvetica Neue Light" charset="0"/>
              <a:cs typeface="Helvetica Neue Light" charset="0"/>
            </a:endParaRPr>
          </a:p>
        </p:txBody>
      </p:sp>
      <p:grpSp>
        <p:nvGrpSpPr>
          <p:cNvPr id="3" name="Group 2"/>
          <p:cNvGrpSpPr>
            <a:grpSpLocks noChangeAspect="1"/>
          </p:cNvGrpSpPr>
          <p:nvPr/>
        </p:nvGrpSpPr>
        <p:grpSpPr>
          <a:xfrm>
            <a:off x="1761863" y="2556846"/>
            <a:ext cx="1608919" cy="2160000"/>
            <a:chOff x="1418962" y="2360902"/>
            <a:chExt cx="2011149" cy="2700000"/>
          </a:xfrm>
        </p:grpSpPr>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93961" y="4160902"/>
              <a:ext cx="627274" cy="900000"/>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18962" y="2360902"/>
              <a:ext cx="777273" cy="900000"/>
            </a:xfrm>
            <a:prstGeom prst="rect">
              <a:avLst/>
            </a:prstGeom>
          </p:spPr>
        </p:pic>
        <p:cxnSp>
          <p:nvCxnSpPr>
            <p:cNvPr id="10" name="Straight Arrow Connector 9"/>
            <p:cNvCxnSpPr/>
            <p:nvPr/>
          </p:nvCxnSpPr>
          <p:spPr>
            <a:xfrm rot="10800000">
              <a:off x="1807598" y="3335492"/>
              <a:ext cx="0" cy="720000"/>
            </a:xfrm>
            <a:prstGeom prst="straightConnector1">
              <a:avLst/>
            </a:prstGeom>
            <a:ln w="28575">
              <a:solidFill>
                <a:srgbClr val="0D425D"/>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27838" y="4160902"/>
              <a:ext cx="627274" cy="900000"/>
            </a:xfrm>
            <a:prstGeom prst="rect">
              <a:avLst/>
            </a:prstGeom>
          </p:spPr>
        </p:pic>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52838" y="2360902"/>
              <a:ext cx="777273" cy="900000"/>
            </a:xfrm>
            <a:prstGeom prst="rect">
              <a:avLst/>
            </a:prstGeom>
          </p:spPr>
        </p:pic>
        <p:cxnSp>
          <p:nvCxnSpPr>
            <p:cNvPr id="34" name="Straight Arrow Connector 33"/>
            <p:cNvCxnSpPr/>
            <p:nvPr/>
          </p:nvCxnSpPr>
          <p:spPr>
            <a:xfrm rot="10800000">
              <a:off x="3041474" y="3335492"/>
              <a:ext cx="0" cy="720000"/>
            </a:xfrm>
            <a:prstGeom prst="straightConnector1">
              <a:avLst/>
            </a:prstGeom>
            <a:ln w="28575">
              <a:solidFill>
                <a:srgbClr val="0D425D"/>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grpSp>
      <p:grpSp>
        <p:nvGrpSpPr>
          <p:cNvPr id="4" name="Group 3"/>
          <p:cNvGrpSpPr>
            <a:grpSpLocks noChangeAspect="1"/>
          </p:cNvGrpSpPr>
          <p:nvPr/>
        </p:nvGrpSpPr>
        <p:grpSpPr>
          <a:xfrm>
            <a:off x="5029743" y="2556846"/>
            <a:ext cx="1608919" cy="2160000"/>
            <a:chOff x="4753381" y="2593992"/>
            <a:chExt cx="2011149" cy="2700000"/>
          </a:xfrm>
        </p:grpSpPr>
        <p:pic>
          <p:nvPicPr>
            <p:cNvPr id="44" name="Picture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28380" y="4393992"/>
              <a:ext cx="627274" cy="900000"/>
            </a:xfrm>
            <a:prstGeom prst="rect">
              <a:avLst/>
            </a:prstGeom>
          </p:spPr>
        </p:pic>
        <p:pic>
          <p:nvPicPr>
            <p:cNvPr id="45" name="Picture 4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53381" y="2593992"/>
              <a:ext cx="777273" cy="900000"/>
            </a:xfrm>
            <a:prstGeom prst="rect">
              <a:avLst/>
            </a:prstGeom>
          </p:spPr>
        </p:pic>
        <p:cxnSp>
          <p:nvCxnSpPr>
            <p:cNvPr id="46" name="Straight Arrow Connector 45"/>
            <p:cNvCxnSpPr/>
            <p:nvPr/>
          </p:nvCxnSpPr>
          <p:spPr>
            <a:xfrm rot="10800000">
              <a:off x="5142017" y="3568582"/>
              <a:ext cx="0" cy="720000"/>
            </a:xfrm>
            <a:prstGeom prst="straightConnector1">
              <a:avLst/>
            </a:prstGeom>
            <a:ln w="28575">
              <a:solidFill>
                <a:srgbClr val="0D425D"/>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2257" y="4393992"/>
              <a:ext cx="627274" cy="900000"/>
            </a:xfrm>
            <a:prstGeom prst="rect">
              <a:avLst/>
            </a:prstGeom>
          </p:spPr>
        </p:pic>
        <p:pic>
          <p:nvPicPr>
            <p:cNvPr id="48" name="Picture 4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87257" y="2593992"/>
              <a:ext cx="777273" cy="900000"/>
            </a:xfrm>
            <a:prstGeom prst="rect">
              <a:avLst/>
            </a:prstGeom>
          </p:spPr>
        </p:pic>
        <p:cxnSp>
          <p:nvCxnSpPr>
            <p:cNvPr id="49" name="Straight Arrow Connector 48"/>
            <p:cNvCxnSpPr/>
            <p:nvPr/>
          </p:nvCxnSpPr>
          <p:spPr>
            <a:xfrm rot="10800000">
              <a:off x="6375893" y="3568582"/>
              <a:ext cx="0" cy="720000"/>
            </a:xfrm>
            <a:prstGeom prst="straightConnector1">
              <a:avLst/>
            </a:prstGeom>
            <a:ln w="28575">
              <a:solidFill>
                <a:srgbClr val="0D425D"/>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2700000">
              <a:off x="5758954" y="3418982"/>
              <a:ext cx="0" cy="1018800"/>
            </a:xfrm>
            <a:prstGeom prst="straightConnector1">
              <a:avLst/>
            </a:prstGeom>
            <a:ln w="28575">
              <a:solidFill>
                <a:srgbClr val="0D425D"/>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grpSp>
      <p:grpSp>
        <p:nvGrpSpPr>
          <p:cNvPr id="5" name="Group 4"/>
          <p:cNvGrpSpPr>
            <a:grpSpLocks noChangeAspect="1"/>
          </p:cNvGrpSpPr>
          <p:nvPr/>
        </p:nvGrpSpPr>
        <p:grpSpPr>
          <a:xfrm>
            <a:off x="8447025" y="2556846"/>
            <a:ext cx="1608919" cy="2160000"/>
            <a:chOff x="8087797" y="2593992"/>
            <a:chExt cx="2011149" cy="2700000"/>
          </a:xfrm>
        </p:grpSpPr>
        <p:pic>
          <p:nvPicPr>
            <p:cNvPr id="51" name="Picture 5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62796" y="4393992"/>
              <a:ext cx="627274" cy="900000"/>
            </a:xfrm>
            <a:prstGeom prst="rect">
              <a:avLst/>
            </a:prstGeom>
          </p:spPr>
        </p:pic>
        <p:pic>
          <p:nvPicPr>
            <p:cNvPr id="52" name="Picture 5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87797" y="2593992"/>
              <a:ext cx="777273" cy="900000"/>
            </a:xfrm>
            <a:prstGeom prst="rect">
              <a:avLst/>
            </a:prstGeom>
          </p:spPr>
        </p:pic>
        <p:cxnSp>
          <p:nvCxnSpPr>
            <p:cNvPr id="53" name="Straight Arrow Connector 52"/>
            <p:cNvCxnSpPr/>
            <p:nvPr/>
          </p:nvCxnSpPr>
          <p:spPr>
            <a:xfrm rot="10800000">
              <a:off x="8476433" y="3568582"/>
              <a:ext cx="0" cy="720000"/>
            </a:xfrm>
            <a:prstGeom prst="straightConnector1">
              <a:avLst/>
            </a:prstGeom>
            <a:ln w="28575">
              <a:solidFill>
                <a:srgbClr val="0D425D"/>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96673" y="4393992"/>
              <a:ext cx="627274" cy="900000"/>
            </a:xfrm>
            <a:prstGeom prst="rect">
              <a:avLst/>
            </a:prstGeom>
          </p:spPr>
        </p:pic>
        <p:pic>
          <p:nvPicPr>
            <p:cNvPr id="55" name="Picture 5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21673" y="2593992"/>
              <a:ext cx="777273" cy="900000"/>
            </a:xfrm>
            <a:prstGeom prst="rect">
              <a:avLst/>
            </a:prstGeom>
          </p:spPr>
        </p:pic>
        <p:cxnSp>
          <p:nvCxnSpPr>
            <p:cNvPr id="56" name="Straight Arrow Connector 55"/>
            <p:cNvCxnSpPr/>
            <p:nvPr/>
          </p:nvCxnSpPr>
          <p:spPr>
            <a:xfrm rot="10800000">
              <a:off x="9710309" y="3568582"/>
              <a:ext cx="0" cy="720000"/>
            </a:xfrm>
            <a:prstGeom prst="straightConnector1">
              <a:avLst/>
            </a:prstGeom>
            <a:ln w="28575">
              <a:solidFill>
                <a:srgbClr val="0D425D"/>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rot="2700000">
              <a:off x="9093370" y="3418982"/>
              <a:ext cx="0" cy="1018800"/>
            </a:xfrm>
            <a:prstGeom prst="straightConnector1">
              <a:avLst/>
            </a:prstGeom>
            <a:ln w="28575">
              <a:solidFill>
                <a:srgbClr val="0D425D"/>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rot="18900000" flipH="1">
              <a:off x="9089465" y="3418981"/>
              <a:ext cx="0" cy="1018800"/>
            </a:xfrm>
            <a:prstGeom prst="straightConnector1">
              <a:avLst/>
            </a:prstGeom>
            <a:ln w="28575">
              <a:solidFill>
                <a:srgbClr val="0D425D"/>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3641271" y="5343413"/>
            <a:ext cx="4385864" cy="400110"/>
            <a:chOff x="3641271" y="5079808"/>
            <a:chExt cx="4385864" cy="400110"/>
          </a:xfrm>
        </p:grpSpPr>
        <p:sp>
          <p:nvSpPr>
            <p:cNvPr id="65" name="TextBox 64"/>
            <p:cNvSpPr txBox="1"/>
            <p:nvPr/>
          </p:nvSpPr>
          <p:spPr>
            <a:xfrm>
              <a:off x="5090955" y="5079808"/>
              <a:ext cx="1486496" cy="400110"/>
            </a:xfrm>
            <a:prstGeom prst="rect">
              <a:avLst/>
            </a:prstGeom>
            <a:noFill/>
          </p:spPr>
          <p:txBody>
            <a:bodyPr wrap="none" rtlCol="0">
              <a:spAutoFit/>
            </a:bodyPr>
            <a:lstStyle/>
            <a:p>
              <a:pPr algn="ctr"/>
              <a:r>
                <a:rPr lang="en-AU" sz="2000" dirty="0" smtClean="0">
                  <a:solidFill>
                    <a:srgbClr val="0D425D"/>
                  </a:solidFill>
                  <a:latin typeface="Helvetica Neue Light" charset="0"/>
                  <a:ea typeface="Helvetica Neue Light" charset="0"/>
                  <a:cs typeface="Helvetica Neue Light" charset="0"/>
                </a:rPr>
                <a:t>redundancy</a:t>
              </a:r>
              <a:endParaRPr lang="en-AU" sz="2400" dirty="0">
                <a:solidFill>
                  <a:srgbClr val="0D425D"/>
                </a:solidFill>
                <a:latin typeface="Helvetica Neue Light" charset="0"/>
                <a:ea typeface="Helvetica Neue Light" charset="0"/>
                <a:cs typeface="Helvetica Neue Light" charset="0"/>
              </a:endParaRPr>
            </a:p>
          </p:txBody>
        </p:sp>
        <p:cxnSp>
          <p:nvCxnSpPr>
            <p:cNvPr id="66" name="Straight Arrow Connector 65"/>
            <p:cNvCxnSpPr/>
            <p:nvPr/>
          </p:nvCxnSpPr>
          <p:spPr>
            <a:xfrm>
              <a:off x="6577451" y="5279863"/>
              <a:ext cx="1449684" cy="0"/>
            </a:xfrm>
            <a:prstGeom prst="straightConnector1">
              <a:avLst/>
            </a:prstGeom>
            <a:ln w="19050">
              <a:solidFill>
                <a:srgbClr val="0D425D"/>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3641271" y="5279863"/>
              <a:ext cx="1449684" cy="0"/>
            </a:xfrm>
            <a:prstGeom prst="straightConnector1">
              <a:avLst/>
            </a:prstGeom>
            <a:ln w="19050">
              <a:solidFill>
                <a:srgbClr val="0D425D"/>
              </a:solidFill>
              <a:tailEnd type="none" w="sm" len="lg"/>
            </a:ln>
          </p:spPr>
          <p:style>
            <a:lnRef idx="1">
              <a:schemeClr val="accent1"/>
            </a:lnRef>
            <a:fillRef idx="0">
              <a:schemeClr val="accent1"/>
            </a:fillRef>
            <a:effectRef idx="0">
              <a:schemeClr val="accent1"/>
            </a:effectRef>
            <a:fontRef idx="minor">
              <a:schemeClr val="tx1"/>
            </a:fontRef>
          </p:style>
        </p:cxnSp>
      </p:grpSp>
      <p:sp>
        <p:nvSpPr>
          <p:cNvPr id="68" name="TextBox 67"/>
          <p:cNvSpPr txBox="1"/>
          <p:nvPr/>
        </p:nvSpPr>
        <p:spPr>
          <a:xfrm>
            <a:off x="9410850" y="6547610"/>
            <a:ext cx="2767104" cy="307777"/>
          </a:xfrm>
          <a:prstGeom prst="rect">
            <a:avLst/>
          </a:prstGeom>
          <a:noFill/>
        </p:spPr>
        <p:txBody>
          <a:bodyPr wrap="none" rtlCol="0" anchor="b">
            <a:spAutoFit/>
          </a:bodyPr>
          <a:lstStyle/>
          <a:p>
            <a:pPr algn="r"/>
            <a:r>
              <a:rPr lang="en-AU" sz="1400" dirty="0" smtClean="0">
                <a:solidFill>
                  <a:srgbClr val="0D425E"/>
                </a:solidFill>
                <a:latin typeface="Helvetica Neue" charset="0"/>
                <a:ea typeface="Helvetica Neue" charset="0"/>
                <a:cs typeface="Helvetica Neue" charset="0"/>
              </a:rPr>
              <a:t>Stouffer et al. </a:t>
            </a:r>
            <a:r>
              <a:rPr lang="en-AU" sz="1400" dirty="0" smtClean="0">
                <a:solidFill>
                  <a:srgbClr val="0D425E"/>
                </a:solidFill>
                <a:latin typeface="Helvetica Neue Light" charset="0"/>
                <a:ea typeface="Helvetica Neue Light" charset="0"/>
                <a:cs typeface="Helvetica Neue Light" charset="0"/>
              </a:rPr>
              <a:t>2014 </a:t>
            </a:r>
            <a:r>
              <a:rPr lang="en-AU" sz="1400" i="1" dirty="0" smtClean="0">
                <a:solidFill>
                  <a:srgbClr val="0D425E"/>
                </a:solidFill>
                <a:latin typeface="Helvetica Neue Light" charset="0"/>
                <a:ea typeface="Helvetica Neue Light" charset="0"/>
                <a:cs typeface="Helvetica Neue Light" charset="0"/>
              </a:rPr>
              <a:t>J. Ecol. </a:t>
            </a:r>
            <a:r>
              <a:rPr lang="en-AU" sz="1400" dirty="0" smtClean="0">
                <a:solidFill>
                  <a:srgbClr val="0D425E"/>
                </a:solidFill>
                <a:latin typeface="Helvetica Neue" charset="0"/>
                <a:ea typeface="Helvetica Neue" charset="0"/>
                <a:cs typeface="Helvetica Neue" charset="0"/>
              </a:rPr>
              <a:t>102</a:t>
            </a:r>
            <a:endParaRPr lang="en-AU" sz="1400" dirty="0">
              <a:solidFill>
                <a:srgbClr val="0D425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84729388"/>
      </p:ext>
    </p:extLst>
  </p:cSld>
  <p:clrMapOvr>
    <a:masterClrMapping/>
  </p:clrMapOvr>
  <p:transition advTm="59418">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3819962" y="2582782"/>
            <a:ext cx="4846776" cy="1123384"/>
          </a:xfrm>
          <a:prstGeom prst="rect">
            <a:avLst/>
          </a:prstGeom>
          <a:noFill/>
        </p:spPr>
        <p:txBody>
          <a:bodyPr wrap="none" rtlCol="0">
            <a:spAutoFit/>
          </a:bodyPr>
          <a:lstStyle/>
          <a:p>
            <a:pPr algn="ctr"/>
            <a:r>
              <a:rPr lang="en-AU" sz="6700" dirty="0" smtClean="0">
                <a:solidFill>
                  <a:srgbClr val="0D425E"/>
                </a:solidFill>
                <a:latin typeface="Helvetica Neue Light" charset="0"/>
                <a:ea typeface="Helvetica Neue Light" charset="0"/>
                <a:cs typeface="Helvetica Neue Light" charset="0"/>
              </a:rPr>
              <a:t>regime shifts</a:t>
            </a:r>
            <a:endParaRPr lang="en-AU" sz="6700" dirty="0">
              <a:solidFill>
                <a:srgbClr val="0D425E"/>
              </a:solidFill>
              <a:latin typeface="Helvetica Neue Light" charset="0"/>
              <a:ea typeface="Helvetica Neue Light" charset="0"/>
              <a:cs typeface="Helvetica Neue Light" charset="0"/>
            </a:endParaRPr>
          </a:p>
        </p:txBody>
      </p:sp>
      <p:sp>
        <p:nvSpPr>
          <p:cNvPr id="7" name="TextBox 6"/>
          <p:cNvSpPr txBox="1"/>
          <p:nvPr/>
        </p:nvSpPr>
        <p:spPr>
          <a:xfrm>
            <a:off x="1747737" y="3706166"/>
            <a:ext cx="8967198" cy="584775"/>
          </a:xfrm>
          <a:prstGeom prst="rect">
            <a:avLst/>
          </a:prstGeom>
          <a:noFill/>
        </p:spPr>
        <p:txBody>
          <a:bodyPr wrap="none" rtlCol="0">
            <a:spAutoFit/>
          </a:bodyPr>
          <a:lstStyle/>
          <a:p>
            <a:pPr algn="ctr"/>
            <a:r>
              <a:rPr lang="en-AU" sz="3200" dirty="0" smtClean="0">
                <a:solidFill>
                  <a:srgbClr val="0D425E"/>
                </a:solidFill>
                <a:latin typeface="Helvetica Neue Light" charset="0"/>
                <a:ea typeface="Helvetica Neue Light" charset="0"/>
                <a:cs typeface="Helvetica Neue Light" charset="0"/>
              </a:rPr>
              <a:t>reconfiguration of ecosystem </a:t>
            </a:r>
            <a:r>
              <a:rPr lang="en-AU" sz="3200" dirty="0" smtClean="0">
                <a:solidFill>
                  <a:srgbClr val="0D425E"/>
                </a:solidFill>
                <a:latin typeface="Helvetica Neue" charset="0"/>
                <a:ea typeface="Helvetica Neue" charset="0"/>
                <a:cs typeface="Helvetica Neue" charset="0"/>
              </a:rPr>
              <a:t>structure</a:t>
            </a:r>
            <a:r>
              <a:rPr lang="en-AU" sz="3200" dirty="0" smtClean="0">
                <a:solidFill>
                  <a:srgbClr val="0D425E"/>
                </a:solidFill>
                <a:latin typeface="Helvetica Neue Light" charset="0"/>
                <a:ea typeface="Helvetica Neue Light" charset="0"/>
                <a:cs typeface="Helvetica Neue Light" charset="0"/>
              </a:rPr>
              <a:t> + </a:t>
            </a:r>
            <a:r>
              <a:rPr lang="en-AU" sz="3200" dirty="0" smtClean="0">
                <a:solidFill>
                  <a:srgbClr val="0D425E"/>
                </a:solidFill>
                <a:latin typeface="Helvetica Neue" charset="0"/>
                <a:ea typeface="Helvetica Neue" charset="0"/>
                <a:cs typeface="Helvetica Neue" charset="0"/>
              </a:rPr>
              <a:t>function</a:t>
            </a:r>
            <a:endParaRPr lang="en-AU" sz="3200" dirty="0">
              <a:solidFill>
                <a:srgbClr val="0D425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75894138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screen">
            <a:alphaModFix amt="20000"/>
            <a:extLst>
              <a:ext uri="{28A0092B-C50C-407E-A947-70E740481C1C}">
                <a14:useLocalDpi xmlns:a14="http://schemas.microsoft.com/office/drawing/2010/main"/>
              </a:ext>
            </a:extLst>
          </a:blip>
          <a:stretch>
            <a:fillRect/>
          </a:stretch>
        </p:blipFill>
        <p:spPr>
          <a:xfrm>
            <a:off x="317223" y="6341798"/>
            <a:ext cx="2632024" cy="360000"/>
          </a:xfrm>
          <a:prstGeom prst="rect">
            <a:avLst/>
          </a:prstGeom>
        </p:spPr>
      </p:pic>
      <p:sp>
        <p:nvSpPr>
          <p:cNvPr id="6" name="TextBox 5"/>
          <p:cNvSpPr txBox="1"/>
          <p:nvPr/>
        </p:nvSpPr>
        <p:spPr>
          <a:xfrm rot="16200000">
            <a:off x="1683901" y="3253013"/>
            <a:ext cx="3578670" cy="707886"/>
          </a:xfrm>
          <a:prstGeom prst="rect">
            <a:avLst/>
          </a:prstGeom>
          <a:noFill/>
        </p:spPr>
        <p:txBody>
          <a:bodyPr wrap="square" rtlCol="0">
            <a:spAutoFit/>
          </a:bodyPr>
          <a:lstStyle/>
          <a:p>
            <a:r>
              <a:rPr lang="en-AU" sz="2000" dirty="0" smtClean="0">
                <a:solidFill>
                  <a:srgbClr val="0D425E"/>
                </a:solidFill>
                <a:latin typeface="Helvetica Neue Light" charset="0"/>
                <a:ea typeface="Helvetica Neue Light" charset="0"/>
                <a:cs typeface="Helvetica Neue Light" charset="0"/>
              </a:rPr>
              <a:t>species in stable </a:t>
            </a:r>
            <a:br>
              <a:rPr lang="en-AU" sz="2000" dirty="0" smtClean="0">
                <a:solidFill>
                  <a:srgbClr val="0D425E"/>
                </a:solidFill>
                <a:latin typeface="Helvetica Neue Light" charset="0"/>
                <a:ea typeface="Helvetica Neue Light" charset="0"/>
                <a:cs typeface="Helvetica Neue Light" charset="0"/>
              </a:rPr>
            </a:br>
            <a:r>
              <a:rPr lang="en-AU" sz="2000" dirty="0" smtClean="0">
                <a:solidFill>
                  <a:srgbClr val="0D425E"/>
                </a:solidFill>
                <a:latin typeface="Helvetica Neue Light" charset="0"/>
                <a:ea typeface="Helvetica Neue Light" charset="0"/>
                <a:cs typeface="Helvetica Neue Light" charset="0"/>
              </a:rPr>
              <a:t>coexistence</a:t>
            </a:r>
            <a:endParaRPr lang="en-AU" sz="2000" dirty="0">
              <a:solidFill>
                <a:srgbClr val="0D425E"/>
              </a:solidFill>
              <a:latin typeface="Helvetica Neue Light" charset="0"/>
              <a:ea typeface="Helvetica Neue Light" charset="0"/>
              <a:cs typeface="Helvetica Neue Light" charset="0"/>
            </a:endParaRPr>
          </a:p>
        </p:txBody>
      </p:sp>
      <p:sp>
        <p:nvSpPr>
          <p:cNvPr id="7" name="TextBox 6"/>
          <p:cNvSpPr txBox="1"/>
          <p:nvPr/>
        </p:nvSpPr>
        <p:spPr>
          <a:xfrm>
            <a:off x="3853082" y="5396292"/>
            <a:ext cx="4098933" cy="400110"/>
          </a:xfrm>
          <a:prstGeom prst="rect">
            <a:avLst/>
          </a:prstGeom>
          <a:noFill/>
        </p:spPr>
        <p:txBody>
          <a:bodyPr wrap="square" rtlCol="0">
            <a:spAutoFit/>
          </a:bodyPr>
          <a:lstStyle/>
          <a:p>
            <a:r>
              <a:rPr lang="en-AU" sz="2000" dirty="0" err="1" smtClean="0">
                <a:solidFill>
                  <a:srgbClr val="0D425E"/>
                </a:solidFill>
                <a:latin typeface="Helvetica Neue Light" charset="0"/>
                <a:ea typeface="Helvetica Neue Light" charset="0"/>
                <a:cs typeface="Helvetica Neue Light" charset="0"/>
              </a:rPr>
              <a:t>connectance</a:t>
            </a:r>
            <a:r>
              <a:rPr lang="en-AU" sz="2000" dirty="0" smtClean="0">
                <a:solidFill>
                  <a:srgbClr val="0D425E"/>
                </a:solidFill>
                <a:latin typeface="Helvetica Neue Light" charset="0"/>
                <a:ea typeface="Helvetica Neue Light" charset="0"/>
                <a:cs typeface="Helvetica Neue Light" charset="0"/>
              </a:rPr>
              <a:t> / global redundancy</a:t>
            </a:r>
            <a:endParaRPr lang="en-AU" sz="2000" dirty="0">
              <a:solidFill>
                <a:srgbClr val="0D425E"/>
              </a:solidFill>
              <a:latin typeface="Helvetica Neue Light" charset="0"/>
              <a:ea typeface="Helvetica Neue Light" charset="0"/>
              <a:cs typeface="Helvetica Neue Light" charset="0"/>
            </a:endParaRPr>
          </a:p>
        </p:txBody>
      </p:sp>
      <p:sp>
        <p:nvSpPr>
          <p:cNvPr id="11" name="Rectangle 10"/>
          <p:cNvSpPr/>
          <p:nvPr/>
        </p:nvSpPr>
        <p:spPr>
          <a:xfrm>
            <a:off x="3853082" y="2480291"/>
            <a:ext cx="4212000" cy="2916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9" name="Straight Connector 18"/>
          <p:cNvCxnSpPr/>
          <p:nvPr/>
        </p:nvCxnSpPr>
        <p:spPr>
          <a:xfrm flipV="1">
            <a:off x="4015082" y="2860834"/>
            <a:ext cx="3888000" cy="1944000"/>
          </a:xfrm>
          <a:prstGeom prst="line">
            <a:avLst/>
          </a:prstGeom>
          <a:ln w="28575">
            <a:solidFill>
              <a:srgbClr val="5B1B19"/>
            </a:solidFill>
          </a:ln>
        </p:spPr>
        <p:style>
          <a:lnRef idx="1">
            <a:schemeClr val="accent1"/>
          </a:lnRef>
          <a:fillRef idx="0">
            <a:schemeClr val="accent1"/>
          </a:fillRef>
          <a:effectRef idx="0">
            <a:schemeClr val="accent1"/>
          </a:effectRef>
          <a:fontRef idx="minor">
            <a:schemeClr val="tx1"/>
          </a:fontRef>
        </p:style>
      </p:cxnSp>
      <p:sp>
        <p:nvSpPr>
          <p:cNvPr id="5" name="Freeform 4"/>
          <p:cNvSpPr/>
          <p:nvPr/>
        </p:nvSpPr>
        <p:spPr>
          <a:xfrm>
            <a:off x="4015082" y="2642291"/>
            <a:ext cx="3888000" cy="2592000"/>
          </a:xfrm>
          <a:custGeom>
            <a:avLst/>
            <a:gdLst>
              <a:gd name="connsiteX0" fmla="*/ 0 w 4686300"/>
              <a:gd name="connsiteY0" fmla="*/ 3216741 h 3249399"/>
              <a:gd name="connsiteX1" fmla="*/ 2334986 w 4686300"/>
              <a:gd name="connsiteY1" fmla="*/ 13 h 3249399"/>
              <a:gd name="connsiteX2" fmla="*/ 4686300 w 4686300"/>
              <a:gd name="connsiteY2" fmla="*/ 3249399 h 3249399"/>
            </a:gdLst>
            <a:ahLst/>
            <a:cxnLst>
              <a:cxn ang="0">
                <a:pos x="connsiteX0" y="connsiteY0"/>
              </a:cxn>
              <a:cxn ang="0">
                <a:pos x="connsiteX1" y="connsiteY1"/>
              </a:cxn>
              <a:cxn ang="0">
                <a:pos x="connsiteX2" y="connsiteY2"/>
              </a:cxn>
            </a:cxnLst>
            <a:rect l="l" t="t" r="r" b="b"/>
            <a:pathLst>
              <a:path w="4686300" h="3249399">
                <a:moveTo>
                  <a:pt x="0" y="3216741"/>
                </a:moveTo>
                <a:cubicBezTo>
                  <a:pt x="776968" y="1605655"/>
                  <a:pt x="1553936" y="-5430"/>
                  <a:pt x="2334986" y="13"/>
                </a:cubicBezTo>
                <a:cubicBezTo>
                  <a:pt x="3116036" y="5456"/>
                  <a:pt x="3901168" y="1627427"/>
                  <a:pt x="4686300" y="3249399"/>
                </a:cubicBezTo>
              </a:path>
            </a:pathLst>
          </a:custGeom>
          <a:noFill/>
          <a:ln w="28575">
            <a:solidFill>
              <a:srgbClr val="0D42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3" name="Straight Connector 22"/>
          <p:cNvCxnSpPr/>
          <p:nvPr/>
        </p:nvCxnSpPr>
        <p:spPr>
          <a:xfrm flipV="1">
            <a:off x="4015082" y="2860833"/>
            <a:ext cx="3888000" cy="1944000"/>
          </a:xfrm>
          <a:prstGeom prst="line">
            <a:avLst/>
          </a:prstGeom>
          <a:ln w="28575">
            <a:solidFill>
              <a:srgbClr val="5B1B19">
                <a:alpha val="30000"/>
              </a:srgb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9820" y="495231"/>
            <a:ext cx="11056538" cy="584775"/>
          </a:xfrm>
          <a:prstGeom prst="rect">
            <a:avLst/>
          </a:prstGeom>
          <a:noFill/>
        </p:spPr>
        <p:txBody>
          <a:bodyPr wrap="square" rtlCol="0">
            <a:spAutoFit/>
          </a:bodyPr>
          <a:lstStyle/>
          <a:p>
            <a:pPr algn="r"/>
            <a:r>
              <a:rPr lang="en-AU" sz="3200" dirty="0" smtClean="0">
                <a:solidFill>
                  <a:srgbClr val="0D425E"/>
                </a:solidFill>
                <a:latin typeface="Helvetica Neue" charset="0"/>
                <a:ea typeface="Helvetica Neue" charset="0"/>
                <a:cs typeface="Helvetica Neue" charset="0"/>
              </a:rPr>
              <a:t>objective </a:t>
            </a:r>
            <a:r>
              <a:rPr lang="en-AU" sz="3200" dirty="0" smtClean="0">
                <a:solidFill>
                  <a:srgbClr val="0D425E"/>
                </a:solidFill>
                <a:latin typeface="Helvetica Neue" charset="0"/>
                <a:ea typeface="Helvetica Neue" charset="0"/>
                <a:cs typeface="Helvetica Neue" charset="0"/>
              </a:rPr>
              <a:t>2</a:t>
            </a:r>
            <a:endParaRPr lang="en-AU" sz="3200" dirty="0">
              <a:solidFill>
                <a:srgbClr val="0D425E"/>
              </a:solidFill>
              <a:latin typeface="Helvetica Neue" charset="0"/>
              <a:ea typeface="Helvetica Neue" charset="0"/>
              <a:cs typeface="Helvetica Neue" charset="0"/>
            </a:endParaRPr>
          </a:p>
        </p:txBody>
      </p:sp>
      <p:sp>
        <p:nvSpPr>
          <p:cNvPr id="27" name="TextBox 26"/>
          <p:cNvSpPr txBox="1"/>
          <p:nvPr/>
        </p:nvSpPr>
        <p:spPr>
          <a:xfrm>
            <a:off x="509819" y="1084522"/>
            <a:ext cx="11056539" cy="461665"/>
          </a:xfrm>
          <a:prstGeom prst="rect">
            <a:avLst/>
          </a:prstGeom>
          <a:noFill/>
        </p:spPr>
        <p:txBody>
          <a:bodyPr wrap="square" rtlCol="0">
            <a:spAutoFit/>
          </a:bodyPr>
          <a:lstStyle/>
          <a:p>
            <a:pPr algn="r"/>
            <a:r>
              <a:rPr lang="en-AU" sz="2400" dirty="0" smtClean="0">
                <a:solidFill>
                  <a:srgbClr val="0D425E"/>
                </a:solidFill>
                <a:latin typeface="Helvetica Neue Light" charset="0"/>
                <a:ea typeface="Helvetica Neue Light" charset="0"/>
                <a:cs typeface="Helvetica Neue Light" charset="0"/>
              </a:rPr>
              <a:t>what’s the scale of redundancy that explains observed structures?</a:t>
            </a:r>
            <a:endParaRPr lang="en-AU" sz="2400" dirty="0">
              <a:solidFill>
                <a:srgbClr val="0D425E"/>
              </a:solidFill>
              <a:latin typeface="Helvetica Neue Light" charset="0"/>
              <a:ea typeface="Helvetica Neue Light" charset="0"/>
              <a:cs typeface="Helvetica Neue Light" charset="0"/>
            </a:endParaRPr>
          </a:p>
        </p:txBody>
      </p:sp>
      <p:grpSp>
        <p:nvGrpSpPr>
          <p:cNvPr id="35" name="Group 34"/>
          <p:cNvGrpSpPr/>
          <p:nvPr/>
        </p:nvGrpSpPr>
        <p:grpSpPr>
          <a:xfrm>
            <a:off x="4967035" y="3004457"/>
            <a:ext cx="1871025" cy="1962376"/>
            <a:chOff x="4967035" y="3004457"/>
            <a:chExt cx="1871025" cy="1962376"/>
          </a:xfrm>
        </p:grpSpPr>
        <p:sp>
          <p:nvSpPr>
            <p:cNvPr id="29" name="TextBox 28"/>
            <p:cNvSpPr txBox="1"/>
            <p:nvPr/>
          </p:nvSpPr>
          <p:spPr>
            <a:xfrm>
              <a:off x="4967035" y="4597501"/>
              <a:ext cx="1871025" cy="369332"/>
            </a:xfrm>
            <a:prstGeom prst="rect">
              <a:avLst/>
            </a:prstGeom>
            <a:noFill/>
          </p:spPr>
          <p:txBody>
            <a:bodyPr wrap="none" rtlCol="0">
              <a:spAutoFit/>
            </a:bodyPr>
            <a:lstStyle/>
            <a:p>
              <a:pPr algn="ctr"/>
              <a:r>
                <a:rPr lang="en-AU" dirty="0" smtClean="0">
                  <a:solidFill>
                    <a:srgbClr val="0D425D"/>
                  </a:solidFill>
                  <a:latin typeface="Helvetica Neue" charset="0"/>
                  <a:ea typeface="Helvetica Neue" charset="0"/>
                  <a:cs typeface="Helvetica Neue" charset="0"/>
                </a:rPr>
                <a:t>high </a:t>
              </a:r>
              <a:r>
                <a:rPr lang="en-AU" dirty="0" err="1" smtClean="0">
                  <a:solidFill>
                    <a:srgbClr val="0D425D"/>
                  </a:solidFill>
                  <a:latin typeface="Helvetica Neue" charset="0"/>
                  <a:ea typeface="Helvetica Neue" charset="0"/>
                  <a:cs typeface="Helvetica Neue" charset="0"/>
                </a:rPr>
                <a:t>nestedness</a:t>
              </a:r>
              <a:endParaRPr lang="en-AU" dirty="0">
                <a:solidFill>
                  <a:srgbClr val="0D425D"/>
                </a:solidFill>
                <a:latin typeface="Helvetica Neue" charset="0"/>
                <a:ea typeface="Helvetica Neue" charset="0"/>
                <a:cs typeface="Helvetica Neue" charset="0"/>
              </a:endParaRPr>
            </a:p>
          </p:txBody>
        </p:sp>
        <p:cxnSp>
          <p:nvCxnSpPr>
            <p:cNvPr id="31" name="Straight Arrow Connector 30"/>
            <p:cNvCxnSpPr>
              <a:stCxn id="29" idx="0"/>
            </p:cNvCxnSpPr>
            <p:nvPr/>
          </p:nvCxnSpPr>
          <p:spPr>
            <a:xfrm flipH="1" flipV="1">
              <a:off x="5902547" y="3004457"/>
              <a:ext cx="1" cy="1593044"/>
            </a:xfrm>
            <a:prstGeom prst="straightConnector1">
              <a:avLst/>
            </a:prstGeom>
            <a:ln w="19050">
              <a:solidFill>
                <a:srgbClr val="929292"/>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9103073" y="6547610"/>
            <a:ext cx="3074881" cy="307777"/>
          </a:xfrm>
          <a:prstGeom prst="rect">
            <a:avLst/>
          </a:prstGeom>
          <a:noFill/>
        </p:spPr>
        <p:txBody>
          <a:bodyPr wrap="none" rtlCol="0" anchor="b">
            <a:spAutoFit/>
          </a:bodyPr>
          <a:lstStyle/>
          <a:p>
            <a:pPr algn="r"/>
            <a:r>
              <a:rPr lang="en-AU" sz="1400" dirty="0" err="1" smtClean="0">
                <a:solidFill>
                  <a:srgbClr val="0D425E"/>
                </a:solidFill>
                <a:latin typeface="Helvetica Neue" charset="0"/>
                <a:ea typeface="Helvetica Neue" charset="0"/>
                <a:cs typeface="Helvetica Neue" charset="0"/>
              </a:rPr>
              <a:t>Bastolla</a:t>
            </a:r>
            <a:r>
              <a:rPr lang="en-AU" sz="1400" dirty="0" smtClean="0">
                <a:solidFill>
                  <a:srgbClr val="0D425E"/>
                </a:solidFill>
                <a:latin typeface="Helvetica Neue" charset="0"/>
                <a:ea typeface="Helvetica Neue" charset="0"/>
                <a:cs typeface="Helvetica Neue" charset="0"/>
              </a:rPr>
              <a:t> et al. </a:t>
            </a:r>
            <a:r>
              <a:rPr lang="en-AU" sz="1400" dirty="0" smtClean="0">
                <a:solidFill>
                  <a:srgbClr val="0D425E"/>
                </a:solidFill>
                <a:latin typeface="Helvetica Neue Light" charset="0"/>
                <a:ea typeface="Helvetica Neue Light" charset="0"/>
                <a:cs typeface="Helvetica Neue Light" charset="0"/>
              </a:rPr>
              <a:t>2009 </a:t>
            </a:r>
            <a:r>
              <a:rPr lang="en-AU" sz="1400" i="1" dirty="0" smtClean="0">
                <a:solidFill>
                  <a:srgbClr val="0D425E"/>
                </a:solidFill>
                <a:latin typeface="Helvetica Neue Light" charset="0"/>
                <a:ea typeface="Helvetica Neue Light" charset="0"/>
                <a:cs typeface="Helvetica Neue Light" charset="0"/>
              </a:rPr>
              <a:t>Nature</a:t>
            </a:r>
            <a:r>
              <a:rPr lang="en-AU" sz="1400" dirty="0" smtClean="0">
                <a:solidFill>
                  <a:srgbClr val="0D425E"/>
                </a:solidFill>
                <a:latin typeface="Helvetica Neue Light" charset="0"/>
                <a:ea typeface="Helvetica Neue Light" charset="0"/>
                <a:cs typeface="Helvetica Neue Light" charset="0"/>
              </a:rPr>
              <a:t> </a:t>
            </a:r>
            <a:r>
              <a:rPr lang="en-AU" sz="1400" dirty="0" smtClean="0">
                <a:solidFill>
                  <a:srgbClr val="0D425E"/>
                </a:solidFill>
                <a:latin typeface="Helvetica Neue" charset="0"/>
                <a:ea typeface="Helvetica Neue" charset="0"/>
                <a:cs typeface="Helvetica Neue" charset="0"/>
              </a:rPr>
              <a:t>458</a:t>
            </a:r>
            <a:r>
              <a:rPr lang="en-AU" sz="1400" dirty="0" smtClean="0">
                <a:solidFill>
                  <a:srgbClr val="0D425E"/>
                </a:solidFill>
                <a:latin typeface="Helvetica Neue" charset="0"/>
                <a:ea typeface="Helvetica Neue" charset="0"/>
                <a:cs typeface="Helvetica Neue" charset="0"/>
              </a:rPr>
              <a:t>:7241</a:t>
            </a:r>
            <a:endParaRPr lang="en-AU" sz="1400" dirty="0">
              <a:solidFill>
                <a:srgbClr val="0D425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459518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screen">
            <a:alphaModFix amt="20000"/>
            <a:extLst>
              <a:ext uri="{28A0092B-C50C-407E-A947-70E740481C1C}">
                <a14:useLocalDpi xmlns:a14="http://schemas.microsoft.com/office/drawing/2010/main"/>
              </a:ext>
            </a:extLst>
          </a:blip>
          <a:stretch>
            <a:fillRect/>
          </a:stretch>
        </p:blipFill>
        <p:spPr>
          <a:xfrm>
            <a:off x="317223" y="6341798"/>
            <a:ext cx="2632024" cy="360000"/>
          </a:xfrm>
          <a:prstGeom prst="rect">
            <a:avLst/>
          </a:prstGeom>
        </p:spPr>
      </p:pic>
      <p:sp>
        <p:nvSpPr>
          <p:cNvPr id="26" name="TextBox 25"/>
          <p:cNvSpPr txBox="1"/>
          <p:nvPr/>
        </p:nvSpPr>
        <p:spPr>
          <a:xfrm>
            <a:off x="509820" y="495231"/>
            <a:ext cx="11056538" cy="584775"/>
          </a:xfrm>
          <a:prstGeom prst="rect">
            <a:avLst/>
          </a:prstGeom>
          <a:noFill/>
        </p:spPr>
        <p:txBody>
          <a:bodyPr wrap="square" rtlCol="0">
            <a:spAutoFit/>
          </a:bodyPr>
          <a:lstStyle/>
          <a:p>
            <a:pPr algn="r"/>
            <a:r>
              <a:rPr lang="en-AU" sz="3200" dirty="0" smtClean="0">
                <a:solidFill>
                  <a:srgbClr val="0D425E"/>
                </a:solidFill>
                <a:latin typeface="Helvetica Neue" charset="0"/>
                <a:ea typeface="Helvetica Neue" charset="0"/>
                <a:cs typeface="Helvetica Neue" charset="0"/>
              </a:rPr>
              <a:t>objective </a:t>
            </a:r>
            <a:r>
              <a:rPr lang="en-AU" sz="3200" dirty="0">
                <a:solidFill>
                  <a:srgbClr val="0D425E"/>
                </a:solidFill>
                <a:latin typeface="Helvetica Neue" charset="0"/>
                <a:ea typeface="Helvetica Neue" charset="0"/>
                <a:cs typeface="Helvetica Neue" charset="0"/>
              </a:rPr>
              <a:t>3</a:t>
            </a:r>
            <a:endParaRPr lang="en-AU" sz="3200" dirty="0">
              <a:solidFill>
                <a:srgbClr val="0D425E"/>
              </a:solidFill>
              <a:latin typeface="Helvetica Neue" charset="0"/>
              <a:ea typeface="Helvetica Neue" charset="0"/>
              <a:cs typeface="Helvetica Neue" charset="0"/>
            </a:endParaRPr>
          </a:p>
        </p:txBody>
      </p:sp>
      <p:sp>
        <p:nvSpPr>
          <p:cNvPr id="27" name="TextBox 26"/>
          <p:cNvSpPr txBox="1"/>
          <p:nvPr/>
        </p:nvSpPr>
        <p:spPr>
          <a:xfrm>
            <a:off x="509819" y="1084522"/>
            <a:ext cx="11056539" cy="461665"/>
          </a:xfrm>
          <a:prstGeom prst="rect">
            <a:avLst/>
          </a:prstGeom>
          <a:noFill/>
        </p:spPr>
        <p:txBody>
          <a:bodyPr wrap="square" rtlCol="0">
            <a:spAutoFit/>
          </a:bodyPr>
          <a:lstStyle/>
          <a:p>
            <a:pPr algn="r"/>
            <a:r>
              <a:rPr lang="en-AU" sz="2400" dirty="0" smtClean="0">
                <a:solidFill>
                  <a:srgbClr val="0D425E"/>
                </a:solidFill>
                <a:latin typeface="Helvetica Neue Light" charset="0"/>
                <a:ea typeface="Helvetica Neue Light" charset="0"/>
                <a:cs typeface="Helvetica Neue Light" charset="0"/>
              </a:rPr>
              <a:t>does it delay or accelerate phase sifts?</a:t>
            </a:r>
            <a:endParaRPr lang="en-AU" sz="2400" dirty="0">
              <a:solidFill>
                <a:srgbClr val="0D425E"/>
              </a:solidFill>
              <a:latin typeface="Helvetica Neue Light" charset="0"/>
              <a:ea typeface="Helvetica Neue Light" charset="0"/>
              <a:cs typeface="Helvetica Neue Light" charset="0"/>
            </a:endParaRPr>
          </a:p>
        </p:txBody>
      </p:sp>
      <p:pic>
        <p:nvPicPr>
          <p:cNvPr id="44" name="Picture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95542" y="2208567"/>
            <a:ext cx="932728" cy="1080000"/>
          </a:xfrm>
          <a:prstGeom prst="rect">
            <a:avLst/>
          </a:prstGeom>
        </p:spPr>
      </p:pic>
      <p:pic>
        <p:nvPicPr>
          <p:cNvPr id="47" name="Picture 46"/>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8790166" y="2208567"/>
            <a:ext cx="932728" cy="1080000"/>
          </a:xfrm>
          <a:prstGeom prst="rect">
            <a:avLst/>
          </a:prstGeom>
        </p:spPr>
      </p:pic>
      <p:cxnSp>
        <p:nvCxnSpPr>
          <p:cNvPr id="50" name="Straight Arrow Connector 49"/>
          <p:cNvCxnSpPr/>
          <p:nvPr/>
        </p:nvCxnSpPr>
        <p:spPr>
          <a:xfrm flipH="1" flipV="1">
            <a:off x="4594989" y="3288567"/>
            <a:ext cx="601944" cy="844671"/>
          </a:xfrm>
          <a:prstGeom prst="straightConnector1">
            <a:avLst/>
          </a:prstGeom>
          <a:ln w="28575">
            <a:solidFill>
              <a:srgbClr val="0D425D"/>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4955561" y="2816016"/>
            <a:ext cx="1260000" cy="0"/>
          </a:xfrm>
          <a:prstGeom prst="straightConnector1">
            <a:avLst/>
          </a:prstGeom>
          <a:ln w="28575">
            <a:solidFill>
              <a:srgbClr val="0D425D"/>
            </a:solidFill>
            <a:prstDash val="dash"/>
            <a:headEnd type="arrow" w="med" len="lg"/>
            <a:tailEnd type="arrow" w="med" len="lg"/>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6342853" y="2208567"/>
            <a:ext cx="932729" cy="1080000"/>
          </a:xfrm>
          <a:prstGeom prst="rect">
            <a:avLst/>
          </a:prstGeom>
        </p:spPr>
      </p:pic>
      <p:sp>
        <p:nvSpPr>
          <p:cNvPr id="59" name="TextBox 58"/>
          <p:cNvSpPr txBox="1"/>
          <p:nvPr/>
        </p:nvSpPr>
        <p:spPr>
          <a:xfrm>
            <a:off x="5281632" y="2318171"/>
            <a:ext cx="607859" cy="461665"/>
          </a:xfrm>
          <a:prstGeom prst="rect">
            <a:avLst/>
          </a:prstGeom>
          <a:noFill/>
        </p:spPr>
        <p:txBody>
          <a:bodyPr wrap="none" rtlCol="0">
            <a:spAutoFit/>
          </a:bodyPr>
          <a:lstStyle/>
          <a:p>
            <a:pPr algn="ctr"/>
            <a:r>
              <a:rPr lang="en-AU" sz="2400" b="1" dirty="0" smtClean="0">
                <a:solidFill>
                  <a:srgbClr val="0D425D"/>
                </a:solidFill>
                <a:latin typeface="Helvetica Neue" charset="0"/>
                <a:ea typeface="Helvetica Neue" charset="0"/>
                <a:cs typeface="Helvetica Neue" charset="0"/>
              </a:rPr>
              <a:t>+/-</a:t>
            </a:r>
            <a:endParaRPr lang="en-AU" sz="2400" b="1" dirty="0">
              <a:solidFill>
                <a:srgbClr val="0D425D"/>
              </a:solidFill>
              <a:latin typeface="Helvetica Neue" charset="0"/>
              <a:ea typeface="Helvetica Neue" charset="0"/>
              <a:cs typeface="Helvetica Neue" charset="0"/>
            </a:endParaRPr>
          </a:p>
        </p:txBody>
      </p:sp>
      <p:cxnSp>
        <p:nvCxnSpPr>
          <p:cNvPr id="60" name="Straight Arrow Connector 59"/>
          <p:cNvCxnSpPr/>
          <p:nvPr/>
        </p:nvCxnSpPr>
        <p:spPr>
          <a:xfrm flipH="1">
            <a:off x="7402873" y="2811203"/>
            <a:ext cx="1260000" cy="0"/>
          </a:xfrm>
          <a:prstGeom prst="straightConnector1">
            <a:avLst/>
          </a:prstGeom>
          <a:ln w="28575">
            <a:solidFill>
              <a:srgbClr val="0D425D"/>
            </a:solidFill>
            <a:prstDash val="dash"/>
            <a:headEnd type="arrow" w="med" len="lg"/>
            <a:tailEnd type="arrow" w="med" len="lg"/>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878023" y="2326535"/>
            <a:ext cx="309700" cy="461665"/>
          </a:xfrm>
          <a:prstGeom prst="rect">
            <a:avLst/>
          </a:prstGeom>
          <a:noFill/>
        </p:spPr>
        <p:txBody>
          <a:bodyPr wrap="none" rtlCol="0">
            <a:spAutoFit/>
          </a:bodyPr>
          <a:lstStyle/>
          <a:p>
            <a:pPr algn="ctr"/>
            <a:r>
              <a:rPr lang="en-AU" sz="2400" b="1" dirty="0" smtClean="0">
                <a:solidFill>
                  <a:srgbClr val="0D425D"/>
                </a:solidFill>
                <a:latin typeface="Helvetica Neue" charset="0"/>
                <a:ea typeface="Helvetica Neue" charset="0"/>
                <a:cs typeface="Helvetica Neue" charset="0"/>
              </a:rPr>
              <a:t>-</a:t>
            </a:r>
            <a:endParaRPr lang="en-AU" sz="2400" b="1" dirty="0">
              <a:solidFill>
                <a:srgbClr val="0D425D"/>
              </a:solidFill>
              <a:latin typeface="Helvetica Neue" charset="0"/>
              <a:ea typeface="Helvetica Neue" charset="0"/>
              <a:cs typeface="Helvetica Neue" charset="0"/>
            </a:endParaRPr>
          </a:p>
        </p:txBody>
      </p:sp>
      <p:pic>
        <p:nvPicPr>
          <p:cNvPr id="40" name="Picture 3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96933" y="4133237"/>
            <a:ext cx="752729" cy="1080000"/>
          </a:xfrm>
          <a:prstGeom prst="rect">
            <a:avLst/>
          </a:prstGeom>
        </p:spPr>
      </p:pic>
      <p:pic>
        <p:nvPicPr>
          <p:cNvPr id="62" name="Picture 6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59021" y="4133237"/>
            <a:ext cx="752729" cy="1080000"/>
          </a:xfrm>
          <a:prstGeom prst="rect">
            <a:avLst/>
          </a:prstGeom>
        </p:spPr>
      </p:pic>
      <p:cxnSp>
        <p:nvCxnSpPr>
          <p:cNvPr id="63" name="Straight Arrow Connector 62"/>
          <p:cNvCxnSpPr/>
          <p:nvPr/>
        </p:nvCxnSpPr>
        <p:spPr>
          <a:xfrm flipV="1">
            <a:off x="5935685" y="3288566"/>
            <a:ext cx="601944" cy="844671"/>
          </a:xfrm>
          <a:prstGeom prst="straightConnector1">
            <a:avLst/>
          </a:prstGeom>
          <a:ln w="28575">
            <a:solidFill>
              <a:srgbClr val="0D425D"/>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8422775" y="3263032"/>
            <a:ext cx="601944" cy="844671"/>
          </a:xfrm>
          <a:prstGeom prst="straightConnector1">
            <a:avLst/>
          </a:prstGeom>
          <a:ln w="28575">
            <a:solidFill>
              <a:srgbClr val="0D425D"/>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4868498" y="3382510"/>
            <a:ext cx="369012" cy="461665"/>
          </a:xfrm>
          <a:prstGeom prst="rect">
            <a:avLst/>
          </a:prstGeom>
          <a:noFill/>
        </p:spPr>
        <p:txBody>
          <a:bodyPr wrap="none" rtlCol="0">
            <a:spAutoFit/>
          </a:bodyPr>
          <a:lstStyle/>
          <a:p>
            <a:pPr algn="ctr"/>
            <a:r>
              <a:rPr lang="en-AU" sz="2400" b="1" dirty="0" smtClean="0">
                <a:solidFill>
                  <a:srgbClr val="0D425D"/>
                </a:solidFill>
                <a:latin typeface="Helvetica Neue" charset="0"/>
                <a:ea typeface="Helvetica Neue" charset="0"/>
                <a:cs typeface="Helvetica Neue" charset="0"/>
              </a:rPr>
              <a:t>+</a:t>
            </a:r>
            <a:endParaRPr lang="en-AU" sz="2400" b="1" dirty="0">
              <a:solidFill>
                <a:srgbClr val="0D425D"/>
              </a:solidFill>
              <a:latin typeface="Helvetica Neue" charset="0"/>
              <a:ea typeface="Helvetica Neue" charset="0"/>
              <a:cs typeface="Helvetica Neue" charset="0"/>
            </a:endParaRPr>
          </a:p>
        </p:txBody>
      </p:sp>
      <p:sp>
        <p:nvSpPr>
          <p:cNvPr id="67" name="TextBox 66"/>
          <p:cNvSpPr txBox="1"/>
          <p:nvPr/>
        </p:nvSpPr>
        <p:spPr>
          <a:xfrm>
            <a:off x="5867420" y="3379088"/>
            <a:ext cx="369012" cy="461665"/>
          </a:xfrm>
          <a:prstGeom prst="rect">
            <a:avLst/>
          </a:prstGeom>
          <a:noFill/>
        </p:spPr>
        <p:txBody>
          <a:bodyPr wrap="none" rtlCol="0">
            <a:spAutoFit/>
          </a:bodyPr>
          <a:lstStyle/>
          <a:p>
            <a:pPr algn="ctr"/>
            <a:r>
              <a:rPr lang="en-AU" sz="2400" b="1" smtClean="0">
                <a:solidFill>
                  <a:srgbClr val="0D425D"/>
                </a:solidFill>
                <a:latin typeface="Helvetica Neue" charset="0"/>
                <a:ea typeface="Helvetica Neue" charset="0"/>
                <a:cs typeface="Helvetica Neue" charset="0"/>
              </a:rPr>
              <a:t>+</a:t>
            </a:r>
            <a:endParaRPr lang="en-AU" sz="2400" b="1" dirty="0">
              <a:solidFill>
                <a:srgbClr val="0D425D"/>
              </a:solidFill>
              <a:latin typeface="Helvetica Neue" charset="0"/>
              <a:ea typeface="Helvetica Neue" charset="0"/>
              <a:cs typeface="Helvetica Neue" charset="0"/>
            </a:endParaRPr>
          </a:p>
        </p:txBody>
      </p:sp>
      <p:sp>
        <p:nvSpPr>
          <p:cNvPr id="68" name="TextBox 67"/>
          <p:cNvSpPr txBox="1"/>
          <p:nvPr/>
        </p:nvSpPr>
        <p:spPr>
          <a:xfrm>
            <a:off x="8421154" y="3362654"/>
            <a:ext cx="369012" cy="461665"/>
          </a:xfrm>
          <a:prstGeom prst="rect">
            <a:avLst/>
          </a:prstGeom>
          <a:noFill/>
        </p:spPr>
        <p:txBody>
          <a:bodyPr wrap="none" rtlCol="0">
            <a:spAutoFit/>
          </a:bodyPr>
          <a:lstStyle/>
          <a:p>
            <a:pPr algn="ctr"/>
            <a:r>
              <a:rPr lang="en-AU" sz="2400" b="1" smtClean="0">
                <a:solidFill>
                  <a:srgbClr val="0D425D"/>
                </a:solidFill>
                <a:latin typeface="Helvetica Neue" charset="0"/>
                <a:ea typeface="Helvetica Neue" charset="0"/>
                <a:cs typeface="Helvetica Neue" charset="0"/>
              </a:rPr>
              <a:t>+</a:t>
            </a:r>
            <a:endParaRPr lang="en-AU" sz="2400" b="1" dirty="0">
              <a:solidFill>
                <a:srgbClr val="0D425D"/>
              </a:solidFill>
              <a:latin typeface="Helvetica Neue" charset="0"/>
              <a:ea typeface="Helvetica Neue" charset="0"/>
              <a:cs typeface="Helvetica Neue" charset="0"/>
            </a:endParaRPr>
          </a:p>
        </p:txBody>
      </p:sp>
      <p:pic>
        <p:nvPicPr>
          <p:cNvPr id="69" name="Picture 6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69855" y="4133237"/>
            <a:ext cx="752729" cy="1080000"/>
          </a:xfrm>
          <a:prstGeom prst="rect">
            <a:avLst/>
          </a:prstGeom>
        </p:spPr>
      </p:pic>
      <p:cxnSp>
        <p:nvCxnSpPr>
          <p:cNvPr id="70" name="Straight Arrow Connector 69"/>
          <p:cNvCxnSpPr/>
          <p:nvPr/>
        </p:nvCxnSpPr>
        <p:spPr>
          <a:xfrm flipV="1">
            <a:off x="3526425" y="3291345"/>
            <a:ext cx="601944" cy="844671"/>
          </a:xfrm>
          <a:prstGeom prst="straightConnector1">
            <a:avLst/>
          </a:prstGeom>
          <a:ln w="28575">
            <a:solidFill>
              <a:srgbClr val="0D425D"/>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3524804" y="3390967"/>
            <a:ext cx="369012" cy="461665"/>
          </a:xfrm>
          <a:prstGeom prst="rect">
            <a:avLst/>
          </a:prstGeom>
          <a:noFill/>
        </p:spPr>
        <p:txBody>
          <a:bodyPr wrap="none" rtlCol="0">
            <a:spAutoFit/>
          </a:bodyPr>
          <a:lstStyle/>
          <a:p>
            <a:pPr algn="ctr"/>
            <a:r>
              <a:rPr lang="en-AU" sz="2400" b="1" smtClean="0">
                <a:solidFill>
                  <a:srgbClr val="0D425D"/>
                </a:solidFill>
                <a:latin typeface="Helvetica Neue" charset="0"/>
                <a:ea typeface="Helvetica Neue" charset="0"/>
                <a:cs typeface="Helvetica Neue" charset="0"/>
              </a:rPr>
              <a:t>+</a:t>
            </a:r>
            <a:endParaRPr lang="en-AU" sz="2400" b="1" dirty="0">
              <a:solidFill>
                <a:srgbClr val="0D425D"/>
              </a:solidFill>
              <a:latin typeface="Helvetica Neue" charset="0"/>
              <a:ea typeface="Helvetica Neue" charset="0"/>
              <a:cs typeface="Helvetica Neue" charset="0"/>
            </a:endParaRPr>
          </a:p>
        </p:txBody>
      </p:sp>
      <p:sp>
        <p:nvSpPr>
          <p:cNvPr id="72" name="TextBox 71"/>
          <p:cNvSpPr txBox="1"/>
          <p:nvPr/>
        </p:nvSpPr>
        <p:spPr>
          <a:xfrm>
            <a:off x="9393729" y="6547610"/>
            <a:ext cx="2784225" cy="307777"/>
          </a:xfrm>
          <a:prstGeom prst="rect">
            <a:avLst/>
          </a:prstGeom>
          <a:noFill/>
        </p:spPr>
        <p:txBody>
          <a:bodyPr wrap="none" rtlCol="0" anchor="b">
            <a:spAutoFit/>
          </a:bodyPr>
          <a:lstStyle/>
          <a:p>
            <a:pPr algn="r"/>
            <a:r>
              <a:rPr lang="en-AU" sz="1400" dirty="0" smtClean="0">
                <a:solidFill>
                  <a:srgbClr val="0D425E"/>
                </a:solidFill>
                <a:latin typeface="Helvetica Neue Light" charset="0"/>
                <a:ea typeface="Helvetica Neue Light" charset="0"/>
                <a:cs typeface="Helvetica Neue Light" charset="0"/>
              </a:rPr>
              <a:t>Lever et al. 2014  </a:t>
            </a:r>
            <a:r>
              <a:rPr lang="en-AU" sz="1400" i="1" dirty="0" smtClean="0">
                <a:solidFill>
                  <a:srgbClr val="0D425E"/>
                </a:solidFill>
                <a:latin typeface="Helvetica Neue Light" charset="0"/>
                <a:ea typeface="Helvetica Neue Light" charset="0"/>
                <a:cs typeface="Helvetica Neue Light" charset="0"/>
              </a:rPr>
              <a:t>Ecol. </a:t>
            </a:r>
            <a:r>
              <a:rPr lang="en-AU" sz="1400" i="1" dirty="0" err="1" smtClean="0">
                <a:solidFill>
                  <a:srgbClr val="0D425E"/>
                </a:solidFill>
                <a:latin typeface="Helvetica Neue Light" charset="0"/>
                <a:ea typeface="Helvetica Neue Light" charset="0"/>
                <a:cs typeface="Helvetica Neue Light" charset="0"/>
              </a:rPr>
              <a:t>Lettr</a:t>
            </a:r>
            <a:r>
              <a:rPr lang="en-AU" sz="1400" i="1" dirty="0" smtClean="0">
                <a:solidFill>
                  <a:srgbClr val="0D425E"/>
                </a:solidFill>
                <a:latin typeface="Helvetica Neue Light" charset="0"/>
                <a:ea typeface="Helvetica Neue Light" charset="0"/>
                <a:cs typeface="Helvetica Neue Light" charset="0"/>
              </a:rPr>
              <a:t>. </a:t>
            </a:r>
            <a:r>
              <a:rPr lang="en-AU" sz="1400" dirty="0" smtClean="0">
                <a:solidFill>
                  <a:srgbClr val="0D425E"/>
                </a:solidFill>
                <a:latin typeface="Helvetica Neue" charset="0"/>
                <a:ea typeface="Helvetica Neue" charset="0"/>
                <a:cs typeface="Helvetica Neue" charset="0"/>
              </a:rPr>
              <a:t>17:3</a:t>
            </a:r>
            <a:endParaRPr lang="en-AU" sz="1400" dirty="0">
              <a:solidFill>
                <a:srgbClr val="0D425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01792175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cstate="screen">
            <a:alphaModFix amt="20000"/>
            <a:extLst>
              <a:ext uri="{28A0092B-C50C-407E-A947-70E740481C1C}">
                <a14:useLocalDpi xmlns:a14="http://schemas.microsoft.com/office/drawing/2010/main"/>
              </a:ext>
            </a:extLst>
          </a:blip>
          <a:stretch>
            <a:fillRect/>
          </a:stretch>
        </p:blipFill>
        <p:spPr>
          <a:xfrm>
            <a:off x="317223" y="6341798"/>
            <a:ext cx="2632024" cy="360000"/>
          </a:xfrm>
          <a:prstGeom prst="rect">
            <a:avLst/>
          </a:prstGeom>
        </p:spPr>
      </p:pic>
      <p:sp>
        <p:nvSpPr>
          <p:cNvPr id="26" name="TextBox 25"/>
          <p:cNvSpPr txBox="1"/>
          <p:nvPr/>
        </p:nvSpPr>
        <p:spPr>
          <a:xfrm>
            <a:off x="509820" y="495231"/>
            <a:ext cx="11056538" cy="584775"/>
          </a:xfrm>
          <a:prstGeom prst="rect">
            <a:avLst/>
          </a:prstGeom>
          <a:noFill/>
        </p:spPr>
        <p:txBody>
          <a:bodyPr wrap="square" rtlCol="0">
            <a:spAutoFit/>
          </a:bodyPr>
          <a:lstStyle/>
          <a:p>
            <a:pPr algn="r"/>
            <a:r>
              <a:rPr lang="en-AU" sz="3200" dirty="0" smtClean="0">
                <a:solidFill>
                  <a:srgbClr val="0D425E"/>
                </a:solidFill>
                <a:latin typeface="Helvetica Neue" charset="0"/>
                <a:ea typeface="Helvetica Neue" charset="0"/>
                <a:cs typeface="Helvetica Neue" charset="0"/>
              </a:rPr>
              <a:t>objective </a:t>
            </a:r>
            <a:r>
              <a:rPr lang="en-AU" sz="3200" dirty="0">
                <a:solidFill>
                  <a:srgbClr val="0D425E"/>
                </a:solidFill>
                <a:latin typeface="Helvetica Neue" charset="0"/>
                <a:ea typeface="Helvetica Neue" charset="0"/>
                <a:cs typeface="Helvetica Neue" charset="0"/>
              </a:rPr>
              <a:t>3</a:t>
            </a:r>
            <a:endParaRPr lang="en-AU" sz="3200" dirty="0">
              <a:solidFill>
                <a:srgbClr val="0D425E"/>
              </a:solidFill>
              <a:latin typeface="Helvetica Neue" charset="0"/>
              <a:ea typeface="Helvetica Neue" charset="0"/>
              <a:cs typeface="Helvetica Neue" charset="0"/>
            </a:endParaRPr>
          </a:p>
        </p:txBody>
      </p:sp>
      <p:sp>
        <p:nvSpPr>
          <p:cNvPr id="27" name="TextBox 26"/>
          <p:cNvSpPr txBox="1"/>
          <p:nvPr/>
        </p:nvSpPr>
        <p:spPr>
          <a:xfrm>
            <a:off x="509819" y="1084522"/>
            <a:ext cx="11056539" cy="461665"/>
          </a:xfrm>
          <a:prstGeom prst="rect">
            <a:avLst/>
          </a:prstGeom>
          <a:noFill/>
        </p:spPr>
        <p:txBody>
          <a:bodyPr wrap="square" rtlCol="0">
            <a:spAutoFit/>
          </a:bodyPr>
          <a:lstStyle/>
          <a:p>
            <a:pPr algn="r"/>
            <a:r>
              <a:rPr lang="en-AU" sz="2400" dirty="0" smtClean="0">
                <a:solidFill>
                  <a:srgbClr val="0D425E"/>
                </a:solidFill>
                <a:latin typeface="Helvetica Neue Light" charset="0"/>
                <a:ea typeface="Helvetica Neue Light" charset="0"/>
                <a:cs typeface="Helvetica Neue Light" charset="0"/>
              </a:rPr>
              <a:t>does it delay or accelerate phase sifts?</a:t>
            </a:r>
            <a:endParaRPr lang="en-AU" sz="2400" dirty="0">
              <a:solidFill>
                <a:srgbClr val="0D425E"/>
              </a:solidFill>
              <a:latin typeface="Helvetica Neue Light" charset="0"/>
              <a:ea typeface="Helvetica Neue Light" charset="0"/>
              <a:cs typeface="Helvetica Neue Light" charset="0"/>
            </a:endParaRPr>
          </a:p>
        </p:txBody>
      </p:sp>
      <p:pic>
        <p:nvPicPr>
          <p:cNvPr id="44" name="Picture 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95542" y="2208567"/>
            <a:ext cx="932728" cy="1080000"/>
          </a:xfrm>
          <a:prstGeom prst="rect">
            <a:avLst/>
          </a:prstGeom>
        </p:spPr>
      </p:pic>
      <p:pic>
        <p:nvPicPr>
          <p:cNvPr id="47" name="Picture 46"/>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8790166" y="2208567"/>
            <a:ext cx="932728" cy="1080000"/>
          </a:xfrm>
          <a:prstGeom prst="rect">
            <a:avLst/>
          </a:prstGeom>
        </p:spPr>
      </p:pic>
      <p:cxnSp>
        <p:nvCxnSpPr>
          <p:cNvPr id="50" name="Straight Arrow Connector 49"/>
          <p:cNvCxnSpPr/>
          <p:nvPr/>
        </p:nvCxnSpPr>
        <p:spPr>
          <a:xfrm flipH="1" flipV="1">
            <a:off x="4594989" y="3288567"/>
            <a:ext cx="601944" cy="844671"/>
          </a:xfrm>
          <a:prstGeom prst="straightConnector1">
            <a:avLst/>
          </a:prstGeom>
          <a:ln w="28575">
            <a:solidFill>
              <a:srgbClr val="0D425D">
                <a:alpha val="35000"/>
              </a:srgbClr>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4955561" y="2816016"/>
            <a:ext cx="1260000" cy="0"/>
          </a:xfrm>
          <a:prstGeom prst="straightConnector1">
            <a:avLst/>
          </a:prstGeom>
          <a:ln w="28575">
            <a:solidFill>
              <a:srgbClr val="0D425D"/>
            </a:solidFill>
            <a:prstDash val="dash"/>
            <a:headEnd type="arrow" w="med" len="lg"/>
            <a:tailEnd type="arrow" w="med" len="lg"/>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6342853" y="2208567"/>
            <a:ext cx="932729" cy="1080000"/>
          </a:xfrm>
          <a:prstGeom prst="rect">
            <a:avLst/>
          </a:prstGeom>
        </p:spPr>
      </p:pic>
      <p:sp>
        <p:nvSpPr>
          <p:cNvPr id="59" name="TextBox 58"/>
          <p:cNvSpPr txBox="1"/>
          <p:nvPr/>
        </p:nvSpPr>
        <p:spPr>
          <a:xfrm>
            <a:off x="5281632" y="2318171"/>
            <a:ext cx="607859" cy="461665"/>
          </a:xfrm>
          <a:prstGeom prst="rect">
            <a:avLst/>
          </a:prstGeom>
          <a:noFill/>
        </p:spPr>
        <p:txBody>
          <a:bodyPr wrap="none" rtlCol="0">
            <a:spAutoFit/>
          </a:bodyPr>
          <a:lstStyle/>
          <a:p>
            <a:pPr algn="ctr"/>
            <a:r>
              <a:rPr lang="en-AU" sz="2400" b="1" dirty="0" smtClean="0">
                <a:solidFill>
                  <a:srgbClr val="0D425D"/>
                </a:solidFill>
                <a:latin typeface="Helvetica Neue" charset="0"/>
                <a:ea typeface="Helvetica Neue" charset="0"/>
                <a:cs typeface="Helvetica Neue" charset="0"/>
              </a:rPr>
              <a:t>+/-</a:t>
            </a:r>
            <a:endParaRPr lang="en-AU" sz="2400" b="1" dirty="0">
              <a:solidFill>
                <a:srgbClr val="0D425D"/>
              </a:solidFill>
              <a:latin typeface="Helvetica Neue" charset="0"/>
              <a:ea typeface="Helvetica Neue" charset="0"/>
              <a:cs typeface="Helvetica Neue" charset="0"/>
            </a:endParaRPr>
          </a:p>
        </p:txBody>
      </p:sp>
      <p:cxnSp>
        <p:nvCxnSpPr>
          <p:cNvPr id="60" name="Straight Arrow Connector 59"/>
          <p:cNvCxnSpPr/>
          <p:nvPr/>
        </p:nvCxnSpPr>
        <p:spPr>
          <a:xfrm flipH="1">
            <a:off x="7402873" y="2811203"/>
            <a:ext cx="1260000" cy="0"/>
          </a:xfrm>
          <a:prstGeom prst="straightConnector1">
            <a:avLst/>
          </a:prstGeom>
          <a:ln w="28575">
            <a:solidFill>
              <a:srgbClr val="0D425D"/>
            </a:solidFill>
            <a:prstDash val="dash"/>
            <a:headEnd type="arrow" w="med" len="lg"/>
            <a:tailEnd type="arrow" w="med" len="lg"/>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878023" y="2326535"/>
            <a:ext cx="309700" cy="461665"/>
          </a:xfrm>
          <a:prstGeom prst="rect">
            <a:avLst/>
          </a:prstGeom>
          <a:noFill/>
        </p:spPr>
        <p:txBody>
          <a:bodyPr wrap="none" rtlCol="0">
            <a:spAutoFit/>
          </a:bodyPr>
          <a:lstStyle/>
          <a:p>
            <a:pPr algn="ctr"/>
            <a:r>
              <a:rPr lang="en-AU" sz="2400" b="1" dirty="0" smtClean="0">
                <a:solidFill>
                  <a:srgbClr val="0D425D"/>
                </a:solidFill>
                <a:latin typeface="Helvetica Neue" charset="0"/>
                <a:ea typeface="Helvetica Neue" charset="0"/>
                <a:cs typeface="Helvetica Neue" charset="0"/>
              </a:rPr>
              <a:t>-</a:t>
            </a:r>
            <a:endParaRPr lang="en-AU" sz="2400" b="1" dirty="0">
              <a:solidFill>
                <a:srgbClr val="0D425D"/>
              </a:solidFill>
              <a:latin typeface="Helvetica Neue" charset="0"/>
              <a:ea typeface="Helvetica Neue" charset="0"/>
              <a:cs typeface="Helvetica Neue" charset="0"/>
            </a:endParaRPr>
          </a:p>
        </p:txBody>
      </p:sp>
      <p:pic>
        <p:nvPicPr>
          <p:cNvPr id="40" name="Picture 3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96933" y="4133237"/>
            <a:ext cx="752729" cy="1080000"/>
          </a:xfrm>
          <a:prstGeom prst="rect">
            <a:avLst/>
          </a:prstGeom>
        </p:spPr>
      </p:pic>
      <p:pic>
        <p:nvPicPr>
          <p:cNvPr id="62" name="Picture 6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59021" y="4133237"/>
            <a:ext cx="752729" cy="1080000"/>
          </a:xfrm>
          <a:prstGeom prst="rect">
            <a:avLst/>
          </a:prstGeom>
        </p:spPr>
      </p:pic>
      <p:cxnSp>
        <p:nvCxnSpPr>
          <p:cNvPr id="63" name="Straight Arrow Connector 62"/>
          <p:cNvCxnSpPr/>
          <p:nvPr/>
        </p:nvCxnSpPr>
        <p:spPr>
          <a:xfrm flipV="1">
            <a:off x="5935685" y="3288566"/>
            <a:ext cx="601944" cy="844671"/>
          </a:xfrm>
          <a:prstGeom prst="straightConnector1">
            <a:avLst/>
          </a:prstGeom>
          <a:ln w="28575">
            <a:solidFill>
              <a:srgbClr val="0D425D"/>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8422775" y="3263032"/>
            <a:ext cx="601944" cy="844671"/>
          </a:xfrm>
          <a:prstGeom prst="straightConnector1">
            <a:avLst/>
          </a:prstGeom>
          <a:ln w="28575">
            <a:solidFill>
              <a:srgbClr val="0D425D"/>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4868498" y="3382510"/>
            <a:ext cx="607859" cy="461665"/>
          </a:xfrm>
          <a:prstGeom prst="rect">
            <a:avLst/>
          </a:prstGeom>
          <a:noFill/>
        </p:spPr>
        <p:txBody>
          <a:bodyPr wrap="none" rtlCol="0">
            <a:spAutoFit/>
          </a:bodyPr>
          <a:lstStyle/>
          <a:p>
            <a:r>
              <a:rPr lang="en-AU" sz="2400" b="1" dirty="0" smtClean="0">
                <a:solidFill>
                  <a:srgbClr val="0D425D">
                    <a:alpha val="35000"/>
                  </a:srgbClr>
                </a:solidFill>
                <a:latin typeface="Helvetica Neue" charset="0"/>
                <a:ea typeface="Helvetica Neue" charset="0"/>
                <a:cs typeface="Helvetica Neue" charset="0"/>
              </a:rPr>
              <a:t>+/-</a:t>
            </a:r>
            <a:endParaRPr lang="en-AU" sz="2400" b="1" dirty="0">
              <a:solidFill>
                <a:srgbClr val="0D425D">
                  <a:alpha val="35000"/>
                </a:srgbClr>
              </a:solidFill>
              <a:latin typeface="Helvetica Neue" charset="0"/>
              <a:ea typeface="Helvetica Neue" charset="0"/>
              <a:cs typeface="Helvetica Neue" charset="0"/>
            </a:endParaRPr>
          </a:p>
        </p:txBody>
      </p:sp>
      <p:sp>
        <p:nvSpPr>
          <p:cNvPr id="67" name="TextBox 66"/>
          <p:cNvSpPr txBox="1"/>
          <p:nvPr/>
        </p:nvSpPr>
        <p:spPr>
          <a:xfrm>
            <a:off x="5867420" y="3379088"/>
            <a:ext cx="369012" cy="461665"/>
          </a:xfrm>
          <a:prstGeom prst="rect">
            <a:avLst/>
          </a:prstGeom>
          <a:noFill/>
        </p:spPr>
        <p:txBody>
          <a:bodyPr wrap="none" rtlCol="0">
            <a:spAutoFit/>
          </a:bodyPr>
          <a:lstStyle/>
          <a:p>
            <a:pPr algn="ctr"/>
            <a:r>
              <a:rPr lang="en-AU" sz="2400" b="1" smtClean="0">
                <a:solidFill>
                  <a:srgbClr val="0D425D"/>
                </a:solidFill>
                <a:latin typeface="Helvetica Neue" charset="0"/>
                <a:ea typeface="Helvetica Neue" charset="0"/>
                <a:cs typeface="Helvetica Neue" charset="0"/>
              </a:rPr>
              <a:t>+</a:t>
            </a:r>
            <a:endParaRPr lang="en-AU" sz="2400" b="1" dirty="0">
              <a:solidFill>
                <a:srgbClr val="0D425D"/>
              </a:solidFill>
              <a:latin typeface="Helvetica Neue" charset="0"/>
              <a:ea typeface="Helvetica Neue" charset="0"/>
              <a:cs typeface="Helvetica Neue" charset="0"/>
            </a:endParaRPr>
          </a:p>
        </p:txBody>
      </p:sp>
      <p:sp>
        <p:nvSpPr>
          <p:cNvPr id="68" name="TextBox 67"/>
          <p:cNvSpPr txBox="1"/>
          <p:nvPr/>
        </p:nvSpPr>
        <p:spPr>
          <a:xfrm>
            <a:off x="8421154" y="3362654"/>
            <a:ext cx="369012" cy="461665"/>
          </a:xfrm>
          <a:prstGeom prst="rect">
            <a:avLst/>
          </a:prstGeom>
          <a:noFill/>
        </p:spPr>
        <p:txBody>
          <a:bodyPr wrap="none" rtlCol="0">
            <a:spAutoFit/>
          </a:bodyPr>
          <a:lstStyle/>
          <a:p>
            <a:pPr algn="ctr"/>
            <a:r>
              <a:rPr lang="en-AU" sz="2400" b="1" smtClean="0">
                <a:solidFill>
                  <a:srgbClr val="0D425D"/>
                </a:solidFill>
                <a:latin typeface="Helvetica Neue" charset="0"/>
                <a:ea typeface="Helvetica Neue" charset="0"/>
                <a:cs typeface="Helvetica Neue" charset="0"/>
              </a:rPr>
              <a:t>+</a:t>
            </a:r>
            <a:endParaRPr lang="en-AU" sz="2400" b="1" dirty="0">
              <a:solidFill>
                <a:srgbClr val="0D425D"/>
              </a:solidFill>
              <a:latin typeface="Helvetica Neue" charset="0"/>
              <a:ea typeface="Helvetica Neue" charset="0"/>
              <a:cs typeface="Helvetica Neue" charset="0"/>
            </a:endParaRPr>
          </a:p>
        </p:txBody>
      </p:sp>
      <p:pic>
        <p:nvPicPr>
          <p:cNvPr id="69" name="Picture 6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69855" y="4133237"/>
            <a:ext cx="752729" cy="1080000"/>
          </a:xfrm>
          <a:prstGeom prst="rect">
            <a:avLst/>
          </a:prstGeom>
        </p:spPr>
      </p:pic>
      <p:cxnSp>
        <p:nvCxnSpPr>
          <p:cNvPr id="70" name="Straight Arrow Connector 69"/>
          <p:cNvCxnSpPr/>
          <p:nvPr/>
        </p:nvCxnSpPr>
        <p:spPr>
          <a:xfrm flipV="1">
            <a:off x="3526425" y="3291345"/>
            <a:ext cx="601944" cy="844671"/>
          </a:xfrm>
          <a:prstGeom prst="straightConnector1">
            <a:avLst/>
          </a:prstGeom>
          <a:ln w="28575">
            <a:solidFill>
              <a:srgbClr val="0D425D">
                <a:alpha val="35000"/>
              </a:srgbClr>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3285957" y="3390967"/>
            <a:ext cx="607859" cy="461665"/>
          </a:xfrm>
          <a:prstGeom prst="rect">
            <a:avLst/>
          </a:prstGeom>
          <a:noFill/>
        </p:spPr>
        <p:txBody>
          <a:bodyPr wrap="none" rtlCol="0">
            <a:spAutoFit/>
          </a:bodyPr>
          <a:lstStyle/>
          <a:p>
            <a:pPr algn="r"/>
            <a:r>
              <a:rPr lang="en-AU" sz="2400" b="1" dirty="0" smtClean="0">
                <a:solidFill>
                  <a:srgbClr val="0D425D">
                    <a:alpha val="35000"/>
                  </a:srgbClr>
                </a:solidFill>
                <a:latin typeface="Helvetica Neue" charset="0"/>
                <a:ea typeface="Helvetica Neue" charset="0"/>
                <a:cs typeface="Helvetica Neue" charset="0"/>
              </a:rPr>
              <a:t>+/-</a:t>
            </a:r>
            <a:endParaRPr lang="en-AU" sz="2400" b="1" dirty="0">
              <a:solidFill>
                <a:srgbClr val="0D425D">
                  <a:alpha val="35000"/>
                </a:srgb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9623336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3503" y="924086"/>
            <a:ext cx="7211746" cy="986400"/>
          </a:xfrm>
          <a:prstGeom prst="rect">
            <a:avLst/>
          </a:prstGeom>
        </p:spPr>
      </p:pic>
      <p:sp>
        <p:nvSpPr>
          <p:cNvPr id="6" name="TextBox 5"/>
          <p:cNvSpPr txBox="1"/>
          <p:nvPr/>
        </p:nvSpPr>
        <p:spPr>
          <a:xfrm>
            <a:off x="1165249" y="1910486"/>
            <a:ext cx="8775164" cy="584775"/>
          </a:xfrm>
          <a:prstGeom prst="rect">
            <a:avLst/>
          </a:prstGeom>
          <a:noFill/>
        </p:spPr>
        <p:txBody>
          <a:bodyPr wrap="square" rtlCol="0">
            <a:spAutoFit/>
          </a:bodyPr>
          <a:lstStyle/>
          <a:p>
            <a:r>
              <a:rPr lang="en-AU" sz="3200" dirty="0" smtClean="0">
                <a:solidFill>
                  <a:srgbClr val="0D425E"/>
                </a:solidFill>
                <a:latin typeface="Helvetica Neue Light" charset="0"/>
                <a:ea typeface="Helvetica Neue Light" charset="0"/>
                <a:cs typeface="Helvetica Neue Light" charset="0"/>
              </a:rPr>
              <a:t>driver species to </a:t>
            </a:r>
            <a:r>
              <a:rPr lang="en-AU" sz="3200" dirty="0" smtClean="0">
                <a:solidFill>
                  <a:srgbClr val="0D425E"/>
                </a:solidFill>
                <a:latin typeface="Helvetica Neue Light" charset="0"/>
                <a:ea typeface="Helvetica Neue Light" charset="0"/>
                <a:cs typeface="Helvetica Neue Light" charset="0"/>
              </a:rPr>
              <a:t>manage ecological </a:t>
            </a:r>
            <a:r>
              <a:rPr lang="en-AU" sz="3200" dirty="0" smtClean="0">
                <a:solidFill>
                  <a:srgbClr val="0D425E"/>
                </a:solidFill>
                <a:latin typeface="Helvetica Neue Light" charset="0"/>
                <a:ea typeface="Helvetica Neue Light" charset="0"/>
                <a:cs typeface="Helvetica Neue Light" charset="0"/>
              </a:rPr>
              <a:t>networks</a:t>
            </a:r>
            <a:endParaRPr lang="en-AU" sz="3200" dirty="0">
              <a:solidFill>
                <a:srgbClr val="0D425E"/>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964115083"/>
      </p:ext>
    </p:extLst>
  </p:cSld>
  <p:clrMapOvr>
    <a:masterClrMapping/>
  </p:clrMapOvr>
  <p:transition advTm="8928">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cstate="screen">
            <a:alphaModFix amt="20000"/>
            <a:extLst>
              <a:ext uri="{28A0092B-C50C-407E-A947-70E740481C1C}">
                <a14:useLocalDpi xmlns:a14="http://schemas.microsoft.com/office/drawing/2010/main"/>
              </a:ext>
            </a:extLst>
          </a:blip>
          <a:stretch>
            <a:fillRect/>
          </a:stretch>
        </p:blipFill>
        <p:spPr>
          <a:xfrm>
            <a:off x="317223" y="6341798"/>
            <a:ext cx="2632024" cy="360000"/>
          </a:xfrm>
          <a:prstGeom prst="rect">
            <a:avLst/>
          </a:prstGeom>
        </p:spPr>
      </p:pic>
      <p:grpSp>
        <p:nvGrpSpPr>
          <p:cNvPr id="21" name="Group 20"/>
          <p:cNvGrpSpPr/>
          <p:nvPr/>
        </p:nvGrpSpPr>
        <p:grpSpPr>
          <a:xfrm flipH="1">
            <a:off x="1264960" y="1079866"/>
            <a:ext cx="9866749" cy="3767364"/>
            <a:chOff x="1264960" y="1079866"/>
            <a:chExt cx="9866749" cy="3767364"/>
          </a:xfrm>
        </p:grpSpPr>
        <p:cxnSp>
          <p:nvCxnSpPr>
            <p:cNvPr id="28" name="Straight Arrow Connector 27"/>
            <p:cNvCxnSpPr>
              <a:stCxn id="39" idx="6"/>
              <a:endCxn id="38" idx="2"/>
            </p:cNvCxnSpPr>
            <p:nvPr/>
          </p:nvCxnSpPr>
          <p:spPr>
            <a:xfrm flipV="1">
              <a:off x="3877531" y="3540944"/>
              <a:ext cx="961044" cy="1"/>
            </a:xfrm>
            <a:prstGeom prst="straightConnector1">
              <a:avLst/>
            </a:prstGeom>
            <a:ln w="28575">
              <a:solidFill>
                <a:srgbClr val="0D425D"/>
              </a:solidFill>
              <a:headEnd type="arrow" w="med" len="lg"/>
              <a:tailEnd type="none" w="med"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38" idx="6"/>
              <a:endCxn id="12" idx="2"/>
            </p:cNvCxnSpPr>
            <p:nvPr/>
          </p:nvCxnSpPr>
          <p:spPr>
            <a:xfrm>
              <a:off x="7451146" y="3540944"/>
              <a:ext cx="1067992" cy="0"/>
            </a:xfrm>
            <a:prstGeom prst="straightConnector1">
              <a:avLst/>
            </a:prstGeom>
            <a:ln w="28575">
              <a:solidFill>
                <a:srgbClr val="0D425D"/>
              </a:solidFill>
              <a:headEnd type="arrow" w="med" len="lg"/>
              <a:tailEnd type="none" w="med" len="lg"/>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flipH="1">
              <a:off x="9733039" y="1079866"/>
              <a:ext cx="184767" cy="1154792"/>
            </a:xfrm>
            <a:prstGeom prst="rect">
              <a:avLst/>
            </a:prstGeom>
          </p:spPr>
        </p:pic>
        <p:grpSp>
          <p:nvGrpSpPr>
            <p:cNvPr id="15" name="Group 14"/>
            <p:cNvGrpSpPr/>
            <p:nvPr/>
          </p:nvGrpSpPr>
          <p:grpSpPr>
            <a:xfrm>
              <a:off x="8519138" y="2234658"/>
              <a:ext cx="2612571" cy="2612571"/>
              <a:chOff x="7686381" y="2995115"/>
              <a:chExt cx="2612571" cy="2612571"/>
            </a:xfrm>
          </p:grpSpPr>
          <p:pic>
            <p:nvPicPr>
              <p:cNvPr id="7" name="Picture 6"/>
              <p:cNvPicPr>
                <a:picLocks noChangeAspect="1"/>
              </p:cNvPicPr>
              <p:nvPr/>
            </p:nvPicPr>
            <p:blipFill>
              <a:blip r:embed="rId4"/>
              <a:stretch>
                <a:fillRect/>
              </a:stretch>
            </p:blipFill>
            <p:spPr>
              <a:xfrm>
                <a:off x="7933871" y="3653702"/>
                <a:ext cx="2073754" cy="1440000"/>
              </a:xfrm>
              <a:prstGeom prst="rect">
                <a:avLst/>
              </a:prstGeom>
            </p:spPr>
          </p:pic>
          <p:sp>
            <p:nvSpPr>
              <p:cNvPr id="12" name="Oval 11"/>
              <p:cNvSpPr/>
              <p:nvPr/>
            </p:nvSpPr>
            <p:spPr>
              <a:xfrm>
                <a:off x="7686381" y="2995115"/>
                <a:ext cx="2612571" cy="2612571"/>
              </a:xfrm>
              <a:prstGeom prst="ellipse">
                <a:avLst/>
              </a:prstGeom>
              <a:noFill/>
              <a:ln w="28575">
                <a:solidFill>
                  <a:srgbClr val="0D42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4" name="Group 13"/>
            <p:cNvGrpSpPr/>
            <p:nvPr/>
          </p:nvGrpSpPr>
          <p:grpSpPr>
            <a:xfrm>
              <a:off x="4838575" y="2234658"/>
              <a:ext cx="2612571" cy="2612571"/>
              <a:chOff x="4383941" y="3067416"/>
              <a:chExt cx="2612571" cy="2612571"/>
            </a:xfrm>
          </p:grpSpPr>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68084" y="3646717"/>
                <a:ext cx="1444286" cy="1440000"/>
              </a:xfrm>
              <a:prstGeom prst="rect">
                <a:avLst/>
              </a:prstGeom>
            </p:spPr>
          </p:pic>
          <p:sp>
            <p:nvSpPr>
              <p:cNvPr id="38" name="Oval 37"/>
              <p:cNvSpPr/>
              <p:nvPr/>
            </p:nvSpPr>
            <p:spPr>
              <a:xfrm>
                <a:off x="4383941" y="3067416"/>
                <a:ext cx="2612571" cy="2612571"/>
              </a:xfrm>
              <a:prstGeom prst="ellipse">
                <a:avLst/>
              </a:prstGeom>
              <a:noFill/>
              <a:ln w="28575">
                <a:solidFill>
                  <a:srgbClr val="0D42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3" name="Group 12"/>
            <p:cNvGrpSpPr/>
            <p:nvPr/>
          </p:nvGrpSpPr>
          <p:grpSpPr>
            <a:xfrm>
              <a:off x="1264960" y="2234659"/>
              <a:ext cx="2612571" cy="2612571"/>
              <a:chOff x="1313946" y="3067416"/>
              <a:chExt cx="2612571" cy="2612571"/>
            </a:xfrm>
          </p:grpSpPr>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1931873" y="3695703"/>
                <a:ext cx="1384078" cy="1440000"/>
              </a:xfrm>
              <a:prstGeom prst="rect">
                <a:avLst/>
              </a:prstGeom>
            </p:spPr>
          </p:pic>
          <p:sp>
            <p:nvSpPr>
              <p:cNvPr id="39" name="Oval 38"/>
              <p:cNvSpPr/>
              <p:nvPr/>
            </p:nvSpPr>
            <p:spPr>
              <a:xfrm>
                <a:off x="1313946" y="3067416"/>
                <a:ext cx="2612571" cy="2612571"/>
              </a:xfrm>
              <a:prstGeom prst="ellipse">
                <a:avLst/>
              </a:prstGeom>
              <a:noFill/>
              <a:ln w="28575">
                <a:solidFill>
                  <a:srgbClr val="0D42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Tree>
    <p:extLst>
      <p:ext uri="{BB962C8B-B14F-4D97-AF65-F5344CB8AC3E}">
        <p14:creationId xmlns:p14="http://schemas.microsoft.com/office/powerpoint/2010/main" val="42981872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3162791" y="1494519"/>
            <a:ext cx="5790210" cy="3600000"/>
          </a:xfrm>
          <a:prstGeom prst="rect">
            <a:avLst/>
          </a:prstGeom>
        </p:spPr>
      </p:pic>
      <p:pic>
        <p:nvPicPr>
          <p:cNvPr id="32" name="Picture 31"/>
          <p:cNvPicPr>
            <a:picLocks noChangeAspect="1"/>
          </p:cNvPicPr>
          <p:nvPr/>
        </p:nvPicPr>
        <p:blipFill>
          <a:blip r:embed="rId3" cstate="screen">
            <a:alphaModFix amt="20000"/>
            <a:extLst>
              <a:ext uri="{28A0092B-C50C-407E-A947-70E740481C1C}">
                <a14:useLocalDpi xmlns:a14="http://schemas.microsoft.com/office/drawing/2010/main"/>
              </a:ext>
            </a:extLst>
          </a:blip>
          <a:stretch>
            <a:fillRect/>
          </a:stretch>
        </p:blipFill>
        <p:spPr>
          <a:xfrm>
            <a:off x="317223" y="6341798"/>
            <a:ext cx="2632024" cy="360000"/>
          </a:xfrm>
          <a:prstGeom prst="rect">
            <a:avLst/>
          </a:prstGeom>
        </p:spPr>
      </p:pic>
      <p:sp>
        <p:nvSpPr>
          <p:cNvPr id="11" name="TextBox 10"/>
          <p:cNvSpPr txBox="1"/>
          <p:nvPr/>
        </p:nvSpPr>
        <p:spPr>
          <a:xfrm>
            <a:off x="3861706" y="619008"/>
            <a:ext cx="1518556" cy="400110"/>
          </a:xfrm>
          <a:prstGeom prst="rect">
            <a:avLst/>
          </a:prstGeom>
          <a:noFill/>
        </p:spPr>
        <p:txBody>
          <a:bodyPr wrap="none" rtlCol="0">
            <a:spAutoFit/>
          </a:bodyPr>
          <a:lstStyle/>
          <a:p>
            <a:pPr algn="ctr"/>
            <a:r>
              <a:rPr lang="en-AU" sz="2000" dirty="0" smtClean="0">
                <a:solidFill>
                  <a:srgbClr val="0D425D"/>
                </a:solidFill>
                <a:latin typeface="Helvetica Neue" charset="0"/>
                <a:ea typeface="Helvetica Neue" charset="0"/>
                <a:cs typeface="Helvetica Neue" charset="0"/>
              </a:rPr>
              <a:t>regime shift</a:t>
            </a:r>
            <a:endParaRPr lang="en-AU" sz="2000" dirty="0">
              <a:solidFill>
                <a:srgbClr val="0D425D"/>
              </a:solidFill>
              <a:latin typeface="Helvetica Neue" charset="0"/>
              <a:ea typeface="Helvetica Neue" charset="0"/>
              <a:cs typeface="Helvetica Neue" charset="0"/>
            </a:endParaRPr>
          </a:p>
        </p:txBody>
      </p:sp>
      <p:cxnSp>
        <p:nvCxnSpPr>
          <p:cNvPr id="15" name="Straight Connector 14"/>
          <p:cNvCxnSpPr/>
          <p:nvPr/>
        </p:nvCxnSpPr>
        <p:spPr>
          <a:xfrm flipV="1">
            <a:off x="4604656" y="1059766"/>
            <a:ext cx="16328" cy="4540932"/>
          </a:xfrm>
          <a:prstGeom prst="line">
            <a:avLst/>
          </a:prstGeom>
          <a:ln w="25400">
            <a:solidFill>
              <a:srgbClr val="929292"/>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6778828" y="1059766"/>
            <a:ext cx="16328" cy="4540932"/>
          </a:xfrm>
          <a:prstGeom prst="line">
            <a:avLst/>
          </a:prstGeom>
          <a:ln w="25400">
            <a:solidFill>
              <a:srgbClr val="929292"/>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269729" y="5625761"/>
            <a:ext cx="3018199" cy="461665"/>
          </a:xfrm>
          <a:prstGeom prst="rect">
            <a:avLst/>
          </a:prstGeom>
          <a:noFill/>
        </p:spPr>
        <p:txBody>
          <a:bodyPr wrap="none" rtlCol="0">
            <a:spAutoFit/>
          </a:bodyPr>
          <a:lstStyle/>
          <a:p>
            <a:pPr algn="ctr"/>
            <a:r>
              <a:rPr lang="en-AU" sz="2400" dirty="0" smtClean="0">
                <a:solidFill>
                  <a:srgbClr val="0D425D"/>
                </a:solidFill>
                <a:latin typeface="Helvetica Neue" charset="0"/>
                <a:ea typeface="Helvetica Neue" charset="0"/>
                <a:cs typeface="Helvetica Neue" charset="0"/>
              </a:rPr>
              <a:t>targeted intervention</a:t>
            </a:r>
            <a:endParaRPr lang="en-AU" sz="2400" dirty="0">
              <a:solidFill>
                <a:srgbClr val="0D425D"/>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6674962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cstate="screen">
            <a:alphaModFix amt="20000"/>
            <a:extLst>
              <a:ext uri="{28A0092B-C50C-407E-A947-70E740481C1C}">
                <a14:useLocalDpi xmlns:a14="http://schemas.microsoft.com/office/drawing/2010/main"/>
              </a:ext>
            </a:extLst>
          </a:blip>
          <a:stretch>
            <a:fillRect/>
          </a:stretch>
        </p:blipFill>
        <p:spPr>
          <a:xfrm>
            <a:off x="317223" y="6341798"/>
            <a:ext cx="2632024" cy="360000"/>
          </a:xfrm>
          <a:prstGeom prst="rect">
            <a:avLst/>
          </a:prstGeom>
        </p:spPr>
      </p:pic>
      <p:pic>
        <p:nvPicPr>
          <p:cNvPr id="40" name="Picture 39"/>
          <p:cNvPicPr>
            <a:picLocks noChangeAspect="1"/>
          </p:cNvPicPr>
          <p:nvPr/>
        </p:nvPicPr>
        <p:blipFill>
          <a:blip r:embed="rId4"/>
          <a:stretch>
            <a:fillRect/>
          </a:stretch>
        </p:blipFill>
        <p:spPr>
          <a:xfrm flipH="1">
            <a:off x="6177805" y="1846179"/>
            <a:ext cx="132753" cy="829706"/>
          </a:xfrm>
          <a:prstGeom prst="rect">
            <a:avLst/>
          </a:prstGeom>
        </p:spPr>
      </p:pic>
      <p:pic>
        <p:nvPicPr>
          <p:cNvPr id="41" name="Picture 40"/>
          <p:cNvPicPr>
            <a:picLocks noChangeAspect="1"/>
          </p:cNvPicPr>
          <p:nvPr/>
        </p:nvPicPr>
        <p:blipFill>
          <a:blip r:embed="rId4"/>
          <a:stretch>
            <a:fillRect/>
          </a:stretch>
        </p:blipFill>
        <p:spPr>
          <a:xfrm flipH="1">
            <a:off x="7291935" y="2847978"/>
            <a:ext cx="132753" cy="829706"/>
          </a:xfrm>
          <a:prstGeom prst="rect">
            <a:avLst/>
          </a:prstGeom>
        </p:spPr>
      </p:pic>
      <p:pic>
        <p:nvPicPr>
          <p:cNvPr id="42" name="Picture 41"/>
          <p:cNvPicPr>
            <a:picLocks noChangeAspect="1"/>
          </p:cNvPicPr>
          <p:nvPr/>
        </p:nvPicPr>
        <p:blipFill>
          <a:blip r:embed="rId4"/>
          <a:stretch>
            <a:fillRect/>
          </a:stretch>
        </p:blipFill>
        <p:spPr>
          <a:xfrm>
            <a:off x="5075269" y="2882049"/>
            <a:ext cx="132753" cy="829706"/>
          </a:xfrm>
          <a:prstGeom prst="rect">
            <a:avLst/>
          </a:prstGeom>
        </p:spPr>
      </p:pic>
      <p:pic>
        <p:nvPicPr>
          <p:cNvPr id="43" name="Picture 42"/>
          <p:cNvPicPr>
            <a:picLocks noChangeAspect="1"/>
          </p:cNvPicPr>
          <p:nvPr/>
        </p:nvPicPr>
        <p:blipFill>
          <a:blip r:embed="rId4"/>
          <a:stretch>
            <a:fillRect/>
          </a:stretch>
        </p:blipFill>
        <p:spPr>
          <a:xfrm rot="5400000" flipH="1">
            <a:off x="6794827" y="4502800"/>
            <a:ext cx="132753" cy="829706"/>
          </a:xfrm>
          <a:prstGeom prst="rect">
            <a:avLst/>
          </a:prstGeom>
        </p:spPr>
      </p:pic>
      <p:grpSp>
        <p:nvGrpSpPr>
          <p:cNvPr id="44" name="Group 43"/>
          <p:cNvGrpSpPr/>
          <p:nvPr/>
        </p:nvGrpSpPr>
        <p:grpSpPr>
          <a:xfrm>
            <a:off x="4913047" y="2666551"/>
            <a:ext cx="2669677" cy="2458963"/>
            <a:chOff x="3169114" y="2200981"/>
            <a:chExt cx="2669677" cy="2458963"/>
          </a:xfrm>
        </p:grpSpPr>
        <p:sp>
          <p:nvSpPr>
            <p:cNvPr id="45" name="Oval 44"/>
            <p:cNvSpPr>
              <a:spLocks noChangeAspect="1"/>
            </p:cNvSpPr>
            <p:nvPr/>
          </p:nvSpPr>
          <p:spPr>
            <a:xfrm>
              <a:off x="4271649" y="2200981"/>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a:spLocks noChangeAspect="1"/>
            </p:cNvSpPr>
            <p:nvPr/>
          </p:nvSpPr>
          <p:spPr>
            <a:xfrm>
              <a:off x="4271649" y="3201863"/>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a:spLocks noChangeAspect="1"/>
            </p:cNvSpPr>
            <p:nvPr/>
          </p:nvSpPr>
          <p:spPr>
            <a:xfrm>
              <a:off x="4271649" y="4202744"/>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a:off x="4500249" y="2658181"/>
              <a:ext cx="0" cy="543682"/>
            </a:xfrm>
            <a:prstGeom prst="straightConnector1">
              <a:avLst/>
            </a:prstGeom>
            <a:ln w="38100"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4500249" y="3659063"/>
              <a:ext cx="0" cy="543681"/>
            </a:xfrm>
            <a:prstGeom prst="straightConnector1">
              <a:avLst/>
            </a:prstGeom>
            <a:ln w="38100"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sp>
          <p:nvSpPr>
            <p:cNvPr id="50" name="Oval 49"/>
            <p:cNvSpPr>
              <a:spLocks noChangeAspect="1"/>
            </p:cNvSpPr>
            <p:nvPr/>
          </p:nvSpPr>
          <p:spPr>
            <a:xfrm>
              <a:off x="3169114" y="3201863"/>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a:spLocks noChangeAspect="1"/>
            </p:cNvSpPr>
            <p:nvPr/>
          </p:nvSpPr>
          <p:spPr>
            <a:xfrm>
              <a:off x="5381591" y="3201863"/>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Arrow Connector 51"/>
            <p:cNvCxnSpPr/>
            <p:nvPr/>
          </p:nvCxnSpPr>
          <p:spPr>
            <a:xfrm flipH="1">
              <a:off x="3559359" y="2591226"/>
              <a:ext cx="779245" cy="677592"/>
            </a:xfrm>
            <a:prstGeom prst="straightConnector1">
              <a:avLst/>
            </a:prstGeom>
            <a:ln w="38100"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4661894" y="2591226"/>
              <a:ext cx="786652" cy="677592"/>
            </a:xfrm>
            <a:prstGeom prst="straightConnector1">
              <a:avLst/>
            </a:prstGeom>
            <a:ln w="38100"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grpSp>
      <p:pic>
        <p:nvPicPr>
          <p:cNvPr id="54" name="Picture 53"/>
          <p:cNvPicPr>
            <a:picLocks noChangeAspect="1"/>
          </p:cNvPicPr>
          <p:nvPr/>
        </p:nvPicPr>
        <p:blipFill>
          <a:blip r:embed="rId4"/>
          <a:stretch>
            <a:fillRect/>
          </a:stretch>
        </p:blipFill>
        <p:spPr>
          <a:xfrm rot="13500000" flipH="1">
            <a:off x="5674025" y="3892518"/>
            <a:ext cx="132753" cy="829706"/>
          </a:xfrm>
          <a:prstGeom prst="rect">
            <a:avLst/>
          </a:prstGeom>
        </p:spPr>
      </p:pic>
      <p:sp>
        <p:nvSpPr>
          <p:cNvPr id="55" name="TextBox 54"/>
          <p:cNvSpPr txBox="1"/>
          <p:nvPr/>
        </p:nvSpPr>
        <p:spPr>
          <a:xfrm>
            <a:off x="937709" y="892950"/>
            <a:ext cx="3769913" cy="584775"/>
          </a:xfrm>
          <a:prstGeom prst="rect">
            <a:avLst/>
          </a:prstGeom>
          <a:noFill/>
        </p:spPr>
        <p:txBody>
          <a:bodyPr wrap="square" rtlCol="0">
            <a:spAutoFit/>
          </a:bodyPr>
          <a:lstStyle/>
          <a:p>
            <a:r>
              <a:rPr lang="en-AU" sz="3200" dirty="0" smtClean="0">
                <a:solidFill>
                  <a:srgbClr val="0D425E"/>
                </a:solidFill>
                <a:latin typeface="Helvetica Neue Light" charset="0"/>
                <a:ea typeface="Helvetica Neue Light" charset="0"/>
                <a:cs typeface="Helvetica Neue Light" charset="0"/>
              </a:rPr>
              <a:t>which species?</a:t>
            </a:r>
            <a:endParaRPr lang="en-AU" sz="3200" dirty="0">
              <a:solidFill>
                <a:srgbClr val="0D425E"/>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42038600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cstate="screen">
            <a:alphaModFix amt="20000"/>
            <a:extLst>
              <a:ext uri="{28A0092B-C50C-407E-A947-70E740481C1C}">
                <a14:useLocalDpi xmlns:a14="http://schemas.microsoft.com/office/drawing/2010/main"/>
              </a:ext>
            </a:extLst>
          </a:blip>
          <a:stretch>
            <a:fillRect/>
          </a:stretch>
        </p:blipFill>
        <p:spPr>
          <a:xfrm>
            <a:off x="317223" y="6341798"/>
            <a:ext cx="2632024" cy="360000"/>
          </a:xfrm>
          <a:prstGeom prst="rect">
            <a:avLst/>
          </a:prstGeom>
        </p:spPr>
      </p:pic>
      <p:grpSp>
        <p:nvGrpSpPr>
          <p:cNvPr id="20" name="Group 19"/>
          <p:cNvGrpSpPr/>
          <p:nvPr/>
        </p:nvGrpSpPr>
        <p:grpSpPr>
          <a:xfrm>
            <a:off x="1879724" y="2673334"/>
            <a:ext cx="2669677" cy="2458963"/>
            <a:chOff x="3169114" y="2200981"/>
            <a:chExt cx="2669677" cy="2458963"/>
          </a:xfrm>
        </p:grpSpPr>
        <p:sp>
          <p:nvSpPr>
            <p:cNvPr id="21" name="Oval 20"/>
            <p:cNvSpPr>
              <a:spLocks noChangeAspect="1"/>
            </p:cNvSpPr>
            <p:nvPr/>
          </p:nvSpPr>
          <p:spPr>
            <a:xfrm>
              <a:off x="4271649" y="2200981"/>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a:spLocks noChangeAspect="1"/>
            </p:cNvSpPr>
            <p:nvPr/>
          </p:nvSpPr>
          <p:spPr>
            <a:xfrm>
              <a:off x="4271649" y="3201863"/>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a:off x="4271649" y="4202744"/>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a:stCxn id="24" idx="4"/>
              <a:endCxn id="25" idx="0"/>
            </p:cNvCxnSpPr>
            <p:nvPr/>
          </p:nvCxnSpPr>
          <p:spPr>
            <a:xfrm>
              <a:off x="4500249" y="2658181"/>
              <a:ext cx="0" cy="543682"/>
            </a:xfrm>
            <a:prstGeom prst="straightConnector1">
              <a:avLst/>
            </a:prstGeom>
            <a:ln w="38100"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5" idx="4"/>
              <a:endCxn id="26" idx="0"/>
            </p:cNvCxnSpPr>
            <p:nvPr/>
          </p:nvCxnSpPr>
          <p:spPr>
            <a:xfrm>
              <a:off x="4500249" y="3659063"/>
              <a:ext cx="0" cy="543681"/>
            </a:xfrm>
            <a:prstGeom prst="straightConnector1">
              <a:avLst/>
            </a:prstGeom>
            <a:ln w="38100"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sp>
          <p:nvSpPr>
            <p:cNvPr id="26" name="Oval 25"/>
            <p:cNvSpPr>
              <a:spLocks noChangeAspect="1"/>
            </p:cNvSpPr>
            <p:nvPr/>
          </p:nvSpPr>
          <p:spPr>
            <a:xfrm>
              <a:off x="3169114" y="3201863"/>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5381591" y="3201863"/>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a:stCxn id="24" idx="3"/>
              <a:endCxn id="27" idx="7"/>
            </p:cNvCxnSpPr>
            <p:nvPr/>
          </p:nvCxnSpPr>
          <p:spPr>
            <a:xfrm flipH="1">
              <a:off x="3559359" y="2591226"/>
              <a:ext cx="779245" cy="677592"/>
            </a:xfrm>
            <a:prstGeom prst="straightConnector1">
              <a:avLst/>
            </a:prstGeom>
            <a:ln w="38100"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4" idx="5"/>
              <a:endCxn id="29" idx="1"/>
            </p:cNvCxnSpPr>
            <p:nvPr/>
          </p:nvCxnSpPr>
          <p:spPr>
            <a:xfrm>
              <a:off x="4661894" y="2591226"/>
              <a:ext cx="786652" cy="677592"/>
            </a:xfrm>
            <a:prstGeom prst="straightConnector1">
              <a:avLst/>
            </a:prstGeom>
            <a:ln w="38100"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334582" y="2206480"/>
              <a:ext cx="360996" cy="400110"/>
            </a:xfrm>
            <a:prstGeom prst="rect">
              <a:avLst/>
            </a:prstGeom>
            <a:noFill/>
          </p:spPr>
          <p:txBody>
            <a:bodyPr wrap="none" rtlCol="0" anchor="ctr">
              <a:spAutoFit/>
            </a:bodyPr>
            <a:lstStyle/>
            <a:p>
              <a:pPr algn="ctr"/>
              <a:r>
                <a:rPr lang="en-US" sz="2000" b="1" dirty="0" smtClean="0">
                  <a:solidFill>
                    <a:srgbClr val="0D425D"/>
                  </a:solidFill>
                  <a:latin typeface="Helvetica Neue"/>
                  <a:cs typeface="Helvetica Neue"/>
                </a:rPr>
                <a:t>A</a:t>
              </a:r>
              <a:endParaRPr lang="en-US" sz="2000" b="1" dirty="0">
                <a:solidFill>
                  <a:srgbClr val="0D425D"/>
                </a:solidFill>
                <a:latin typeface="Helvetica Neue"/>
                <a:cs typeface="Helvetica Neue"/>
              </a:endParaRPr>
            </a:p>
          </p:txBody>
        </p:sp>
        <p:sp>
          <p:nvSpPr>
            <p:cNvPr id="31" name="TextBox 30"/>
            <p:cNvSpPr txBox="1"/>
            <p:nvPr/>
          </p:nvSpPr>
          <p:spPr>
            <a:xfrm>
              <a:off x="3211617" y="3210225"/>
              <a:ext cx="375424" cy="400110"/>
            </a:xfrm>
            <a:prstGeom prst="rect">
              <a:avLst/>
            </a:prstGeom>
            <a:noFill/>
          </p:spPr>
          <p:txBody>
            <a:bodyPr wrap="none" rtlCol="0" anchor="ctr">
              <a:spAutoFit/>
            </a:bodyPr>
            <a:lstStyle/>
            <a:p>
              <a:pPr algn="ctr"/>
              <a:r>
                <a:rPr lang="en-US" sz="2000" b="1" dirty="0" smtClean="0">
                  <a:solidFill>
                    <a:srgbClr val="0D425D"/>
                  </a:solidFill>
                  <a:latin typeface="Helvetica Neue"/>
                  <a:cs typeface="Helvetica Neue"/>
                </a:rPr>
                <a:t>D</a:t>
              </a:r>
              <a:endParaRPr lang="en-US" sz="2000" b="1" dirty="0">
                <a:solidFill>
                  <a:srgbClr val="0D425D"/>
                </a:solidFill>
                <a:latin typeface="Helvetica Neue"/>
                <a:cs typeface="Helvetica Neue"/>
              </a:endParaRPr>
            </a:p>
          </p:txBody>
        </p:sp>
        <p:sp>
          <p:nvSpPr>
            <p:cNvPr id="33" name="TextBox 32"/>
            <p:cNvSpPr txBox="1"/>
            <p:nvPr/>
          </p:nvSpPr>
          <p:spPr>
            <a:xfrm>
              <a:off x="4317346" y="3211866"/>
              <a:ext cx="365806" cy="400110"/>
            </a:xfrm>
            <a:prstGeom prst="rect">
              <a:avLst/>
            </a:prstGeom>
            <a:noFill/>
          </p:spPr>
          <p:txBody>
            <a:bodyPr wrap="none" rtlCol="0" anchor="ctr">
              <a:spAutoFit/>
            </a:bodyPr>
            <a:lstStyle/>
            <a:p>
              <a:pPr algn="ctr"/>
              <a:r>
                <a:rPr lang="en-US" sz="2000" b="1" dirty="0" smtClean="0">
                  <a:solidFill>
                    <a:srgbClr val="0D425D"/>
                  </a:solidFill>
                  <a:latin typeface="Helvetica Neue"/>
                  <a:cs typeface="Helvetica Neue"/>
                </a:rPr>
                <a:t>B</a:t>
              </a:r>
              <a:endParaRPr lang="en-US" sz="2000" b="1" dirty="0">
                <a:solidFill>
                  <a:srgbClr val="0D425D"/>
                </a:solidFill>
                <a:latin typeface="Helvetica Neue"/>
                <a:cs typeface="Helvetica Neue"/>
              </a:endParaRPr>
            </a:p>
          </p:txBody>
        </p:sp>
        <p:sp>
          <p:nvSpPr>
            <p:cNvPr id="34" name="TextBox 33"/>
            <p:cNvSpPr txBox="1"/>
            <p:nvPr/>
          </p:nvSpPr>
          <p:spPr>
            <a:xfrm>
              <a:off x="5435696" y="3223053"/>
              <a:ext cx="351378" cy="400110"/>
            </a:xfrm>
            <a:prstGeom prst="rect">
              <a:avLst/>
            </a:prstGeom>
            <a:noFill/>
          </p:spPr>
          <p:txBody>
            <a:bodyPr wrap="none" rtlCol="0" anchor="ctr">
              <a:spAutoFit/>
            </a:bodyPr>
            <a:lstStyle/>
            <a:p>
              <a:pPr algn="ctr"/>
              <a:r>
                <a:rPr lang="en-US" sz="2000" b="1" dirty="0" smtClean="0">
                  <a:solidFill>
                    <a:srgbClr val="0D425D"/>
                  </a:solidFill>
                  <a:latin typeface="Helvetica Neue"/>
                  <a:cs typeface="Helvetica Neue"/>
                </a:rPr>
                <a:t>E</a:t>
              </a:r>
              <a:endParaRPr lang="en-US" sz="2000" b="1" dirty="0">
                <a:solidFill>
                  <a:srgbClr val="0D425D"/>
                </a:solidFill>
                <a:latin typeface="Helvetica Neue"/>
                <a:cs typeface="Helvetica Neue"/>
              </a:endParaRPr>
            </a:p>
          </p:txBody>
        </p:sp>
        <p:sp>
          <p:nvSpPr>
            <p:cNvPr id="35" name="TextBox 34"/>
            <p:cNvSpPr txBox="1"/>
            <p:nvPr/>
          </p:nvSpPr>
          <p:spPr>
            <a:xfrm>
              <a:off x="4319217" y="4212986"/>
              <a:ext cx="375424"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C</a:t>
              </a:r>
              <a:endParaRPr lang="en-US" sz="2000" b="1" dirty="0">
                <a:solidFill>
                  <a:srgbClr val="0D425D"/>
                </a:solidFill>
                <a:latin typeface="Helvetica Neue"/>
                <a:cs typeface="Helvetica Neue"/>
              </a:endParaRPr>
            </a:p>
          </p:txBody>
        </p:sp>
      </p:grpSp>
      <p:grpSp>
        <p:nvGrpSpPr>
          <p:cNvPr id="36" name="Group 35"/>
          <p:cNvGrpSpPr/>
          <p:nvPr/>
        </p:nvGrpSpPr>
        <p:grpSpPr>
          <a:xfrm>
            <a:off x="7969918" y="1693996"/>
            <a:ext cx="2405685" cy="3422982"/>
            <a:chOff x="6297005" y="1212074"/>
            <a:chExt cx="2405685" cy="3422982"/>
          </a:xfrm>
        </p:grpSpPr>
        <p:sp>
          <p:nvSpPr>
            <p:cNvPr id="40" name="TextBox 39"/>
            <p:cNvSpPr txBox="1"/>
            <p:nvPr/>
          </p:nvSpPr>
          <p:spPr>
            <a:xfrm>
              <a:off x="8316521" y="1263386"/>
              <a:ext cx="332142" cy="400110"/>
            </a:xfrm>
            <a:prstGeom prst="rect">
              <a:avLst/>
            </a:prstGeom>
            <a:noFill/>
            <a:ln>
              <a:noFill/>
            </a:ln>
          </p:spPr>
          <p:txBody>
            <a:bodyPr wrap="none" rtlCol="0" anchor="ctr">
              <a:spAutoFit/>
            </a:bodyPr>
            <a:lstStyle/>
            <a:p>
              <a:pPr algn="ctr"/>
              <a:r>
                <a:rPr lang="en-US" sz="2000" b="1" dirty="0">
                  <a:solidFill>
                    <a:srgbClr val="0D425D"/>
                  </a:solidFill>
                  <a:latin typeface="Helvetica Neue"/>
                  <a:cs typeface="Helvetica Neue"/>
                </a:rPr>
                <a:t>a</a:t>
              </a:r>
            </a:p>
          </p:txBody>
        </p:sp>
        <p:sp>
          <p:nvSpPr>
            <p:cNvPr id="41" name="TextBox 40"/>
            <p:cNvSpPr txBox="1"/>
            <p:nvPr/>
          </p:nvSpPr>
          <p:spPr>
            <a:xfrm>
              <a:off x="8318355" y="1991357"/>
              <a:ext cx="341760"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b</a:t>
              </a:r>
              <a:endParaRPr lang="en-US" sz="2000" b="1" dirty="0">
                <a:solidFill>
                  <a:srgbClr val="0D425D"/>
                </a:solidFill>
                <a:latin typeface="Helvetica Neue"/>
                <a:cs typeface="Helvetica Neue"/>
              </a:endParaRPr>
            </a:p>
          </p:txBody>
        </p:sp>
        <p:sp>
          <p:nvSpPr>
            <p:cNvPr id="42" name="TextBox 41"/>
            <p:cNvSpPr txBox="1"/>
            <p:nvPr/>
          </p:nvSpPr>
          <p:spPr>
            <a:xfrm>
              <a:off x="8316521" y="4175270"/>
              <a:ext cx="332142" cy="400110"/>
            </a:xfrm>
            <a:prstGeom prst="rect">
              <a:avLst/>
            </a:prstGeom>
            <a:noFill/>
            <a:ln>
              <a:noFill/>
            </a:ln>
          </p:spPr>
          <p:txBody>
            <a:bodyPr wrap="none" rtlCol="0" anchor="ctr">
              <a:spAutoFit/>
            </a:bodyPr>
            <a:lstStyle/>
            <a:p>
              <a:pPr algn="ctr"/>
              <a:r>
                <a:rPr lang="en-US" sz="2000" b="1" dirty="0">
                  <a:solidFill>
                    <a:srgbClr val="0D425D"/>
                  </a:solidFill>
                  <a:latin typeface="Helvetica Neue"/>
                  <a:cs typeface="Helvetica Neue"/>
                </a:rPr>
                <a:t>e</a:t>
              </a:r>
            </a:p>
          </p:txBody>
        </p:sp>
        <p:sp>
          <p:nvSpPr>
            <p:cNvPr id="43" name="TextBox 42"/>
            <p:cNvSpPr txBox="1"/>
            <p:nvPr/>
          </p:nvSpPr>
          <p:spPr>
            <a:xfrm>
              <a:off x="8318355" y="3447299"/>
              <a:ext cx="341760"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d</a:t>
              </a:r>
              <a:endParaRPr lang="en-US" sz="2000" b="1" dirty="0">
                <a:solidFill>
                  <a:srgbClr val="0D425D"/>
                </a:solidFill>
                <a:latin typeface="Helvetica Neue"/>
                <a:cs typeface="Helvetica Neue"/>
              </a:endParaRPr>
            </a:p>
          </p:txBody>
        </p:sp>
        <p:sp>
          <p:nvSpPr>
            <p:cNvPr id="44" name="TextBox 43"/>
            <p:cNvSpPr txBox="1"/>
            <p:nvPr/>
          </p:nvSpPr>
          <p:spPr>
            <a:xfrm>
              <a:off x="8316521" y="2719328"/>
              <a:ext cx="332142"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c</a:t>
              </a:r>
              <a:endParaRPr lang="en-US" sz="2000" b="1" dirty="0">
                <a:solidFill>
                  <a:srgbClr val="0D425D"/>
                </a:solidFill>
                <a:latin typeface="Helvetica Neue"/>
                <a:cs typeface="Helvetica Neue"/>
              </a:endParaRPr>
            </a:p>
          </p:txBody>
        </p:sp>
        <p:sp>
          <p:nvSpPr>
            <p:cNvPr id="45" name="Oval 44"/>
            <p:cNvSpPr>
              <a:spLocks noChangeAspect="1"/>
            </p:cNvSpPr>
            <p:nvPr/>
          </p:nvSpPr>
          <p:spPr>
            <a:xfrm>
              <a:off x="6297005" y="1214660"/>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6368036" y="1212074"/>
              <a:ext cx="332142"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a</a:t>
              </a:r>
              <a:endParaRPr lang="en-US" sz="2000" b="1" dirty="0">
                <a:solidFill>
                  <a:srgbClr val="0D425D"/>
                </a:solidFill>
                <a:latin typeface="Helvetica Neue"/>
                <a:cs typeface="Helvetica Neue"/>
              </a:endParaRPr>
            </a:p>
          </p:txBody>
        </p:sp>
        <p:sp>
          <p:nvSpPr>
            <p:cNvPr id="47" name="Oval 46"/>
            <p:cNvSpPr>
              <a:spLocks noChangeAspect="1"/>
            </p:cNvSpPr>
            <p:nvPr/>
          </p:nvSpPr>
          <p:spPr>
            <a:xfrm>
              <a:off x="6297005" y="1942631"/>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6369870" y="1940045"/>
              <a:ext cx="341760"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b</a:t>
              </a:r>
              <a:endParaRPr lang="en-US" sz="2000" b="1" dirty="0">
                <a:solidFill>
                  <a:srgbClr val="0D425D"/>
                </a:solidFill>
                <a:latin typeface="Helvetica Neue"/>
                <a:cs typeface="Helvetica Neue"/>
              </a:endParaRPr>
            </a:p>
          </p:txBody>
        </p:sp>
        <p:sp>
          <p:nvSpPr>
            <p:cNvPr id="49" name="Oval 48"/>
            <p:cNvSpPr>
              <a:spLocks noChangeAspect="1"/>
            </p:cNvSpPr>
            <p:nvPr/>
          </p:nvSpPr>
          <p:spPr>
            <a:xfrm>
              <a:off x="6297005" y="4126544"/>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6368036" y="4123958"/>
              <a:ext cx="332142"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e</a:t>
              </a:r>
              <a:endParaRPr lang="en-US" sz="2000" b="1" dirty="0">
                <a:solidFill>
                  <a:srgbClr val="0D425D"/>
                </a:solidFill>
                <a:latin typeface="Helvetica Neue"/>
                <a:cs typeface="Helvetica Neue"/>
              </a:endParaRPr>
            </a:p>
          </p:txBody>
        </p:sp>
        <p:sp>
          <p:nvSpPr>
            <p:cNvPr id="51" name="Oval 50"/>
            <p:cNvSpPr>
              <a:spLocks noChangeAspect="1"/>
            </p:cNvSpPr>
            <p:nvPr/>
          </p:nvSpPr>
          <p:spPr>
            <a:xfrm>
              <a:off x="6297005" y="3398573"/>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6344212" y="3395987"/>
              <a:ext cx="341760"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d</a:t>
              </a:r>
              <a:endParaRPr lang="en-US" sz="2000" b="1" dirty="0">
                <a:solidFill>
                  <a:srgbClr val="0D425D"/>
                </a:solidFill>
                <a:latin typeface="Helvetica Neue"/>
                <a:cs typeface="Helvetica Neue"/>
              </a:endParaRPr>
            </a:p>
          </p:txBody>
        </p:sp>
        <p:sp>
          <p:nvSpPr>
            <p:cNvPr id="53" name="Oval 52"/>
            <p:cNvSpPr>
              <a:spLocks noChangeAspect="1"/>
            </p:cNvSpPr>
            <p:nvPr/>
          </p:nvSpPr>
          <p:spPr>
            <a:xfrm>
              <a:off x="6297005" y="2670602"/>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6355207" y="2668016"/>
              <a:ext cx="332142"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c</a:t>
              </a:r>
              <a:endParaRPr lang="en-US" sz="2000" b="1" dirty="0">
                <a:solidFill>
                  <a:srgbClr val="0D425D"/>
                </a:solidFill>
                <a:latin typeface="Helvetica Neue"/>
                <a:cs typeface="Helvetica Neue"/>
              </a:endParaRPr>
            </a:p>
          </p:txBody>
        </p:sp>
        <p:sp>
          <p:nvSpPr>
            <p:cNvPr id="55" name="Oval 54"/>
            <p:cNvSpPr>
              <a:spLocks noChangeAspect="1"/>
            </p:cNvSpPr>
            <p:nvPr/>
          </p:nvSpPr>
          <p:spPr>
            <a:xfrm>
              <a:off x="8245490" y="1265972"/>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a:spLocks noChangeAspect="1"/>
            </p:cNvSpPr>
            <p:nvPr/>
          </p:nvSpPr>
          <p:spPr>
            <a:xfrm>
              <a:off x="8245490" y="1993943"/>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a:spLocks noChangeAspect="1"/>
            </p:cNvSpPr>
            <p:nvPr/>
          </p:nvSpPr>
          <p:spPr>
            <a:xfrm>
              <a:off x="8245490" y="4177856"/>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a:spLocks noChangeAspect="1"/>
            </p:cNvSpPr>
            <p:nvPr/>
          </p:nvSpPr>
          <p:spPr>
            <a:xfrm>
              <a:off x="8245490" y="3449885"/>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a:spLocks noChangeAspect="1"/>
            </p:cNvSpPr>
            <p:nvPr/>
          </p:nvSpPr>
          <p:spPr>
            <a:xfrm>
              <a:off x="8245490" y="2721914"/>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Arrow Connector 59"/>
            <p:cNvCxnSpPr>
              <a:stCxn id="43" idx="6"/>
            </p:cNvCxnSpPr>
            <p:nvPr/>
          </p:nvCxnSpPr>
          <p:spPr>
            <a:xfrm>
              <a:off x="6754205" y="1443260"/>
              <a:ext cx="1491285" cy="779283"/>
            </a:xfrm>
            <a:prstGeom prst="straightConnector1">
              <a:avLst/>
            </a:prstGeom>
            <a:ln w="28575"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3" idx="6"/>
            </p:cNvCxnSpPr>
            <p:nvPr/>
          </p:nvCxnSpPr>
          <p:spPr>
            <a:xfrm>
              <a:off x="6754205" y="1443260"/>
              <a:ext cx="1491285" cy="2235225"/>
            </a:xfrm>
            <a:prstGeom prst="straightConnector1">
              <a:avLst/>
            </a:prstGeom>
            <a:ln w="28575"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43" idx="6"/>
            </p:cNvCxnSpPr>
            <p:nvPr/>
          </p:nvCxnSpPr>
          <p:spPr>
            <a:xfrm>
              <a:off x="6754205" y="1443260"/>
              <a:ext cx="1491285" cy="2963196"/>
            </a:xfrm>
            <a:prstGeom prst="straightConnector1">
              <a:avLst/>
            </a:prstGeom>
            <a:ln w="28575"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8" idx="6"/>
            </p:cNvCxnSpPr>
            <p:nvPr/>
          </p:nvCxnSpPr>
          <p:spPr>
            <a:xfrm>
              <a:off x="6754205" y="2171231"/>
              <a:ext cx="1491285" cy="779283"/>
            </a:xfrm>
            <a:prstGeom prst="straightConnector1">
              <a:avLst/>
            </a:prstGeom>
            <a:ln w="28575"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grpSp>
      <p:sp>
        <p:nvSpPr>
          <p:cNvPr id="74" name="TextBox 73"/>
          <p:cNvSpPr txBox="1"/>
          <p:nvPr/>
        </p:nvSpPr>
        <p:spPr>
          <a:xfrm>
            <a:off x="7202841" y="1071002"/>
            <a:ext cx="2021644" cy="523220"/>
          </a:xfrm>
          <a:prstGeom prst="rect">
            <a:avLst/>
          </a:prstGeom>
          <a:noFill/>
        </p:spPr>
        <p:txBody>
          <a:bodyPr wrap="none" rtlCol="0" anchor="ctr">
            <a:spAutoFit/>
          </a:bodyPr>
          <a:lstStyle/>
          <a:p>
            <a:pPr algn="ctr"/>
            <a:r>
              <a:rPr lang="en-US" sz="2800" dirty="0" smtClean="0">
                <a:solidFill>
                  <a:srgbClr val="0D425D"/>
                </a:solidFill>
                <a:latin typeface="Helvetica Neue Light" charset="0"/>
                <a:ea typeface="Helvetica Neue Light" charset="0"/>
                <a:cs typeface="Helvetica Neue Light" charset="0"/>
              </a:rPr>
              <a:t>as predator</a:t>
            </a:r>
            <a:endParaRPr lang="en-US" sz="2800" dirty="0">
              <a:solidFill>
                <a:srgbClr val="0D425D"/>
              </a:solidFill>
              <a:latin typeface="Helvetica Neue Light" charset="0"/>
              <a:ea typeface="Helvetica Neue Light" charset="0"/>
              <a:cs typeface="Helvetica Neue Light" charset="0"/>
            </a:endParaRPr>
          </a:p>
        </p:txBody>
      </p:sp>
      <p:sp>
        <p:nvSpPr>
          <p:cNvPr id="75" name="TextBox 74"/>
          <p:cNvSpPr txBox="1"/>
          <p:nvPr/>
        </p:nvSpPr>
        <p:spPr>
          <a:xfrm>
            <a:off x="9469606" y="1071002"/>
            <a:ext cx="1354794" cy="523220"/>
          </a:xfrm>
          <a:prstGeom prst="rect">
            <a:avLst/>
          </a:prstGeom>
          <a:noFill/>
        </p:spPr>
        <p:txBody>
          <a:bodyPr wrap="none" rtlCol="0" anchor="ctr">
            <a:spAutoFit/>
          </a:bodyPr>
          <a:lstStyle/>
          <a:p>
            <a:pPr algn="ctr"/>
            <a:r>
              <a:rPr lang="en-US" sz="2800" dirty="0" smtClean="0">
                <a:solidFill>
                  <a:srgbClr val="0D425D"/>
                </a:solidFill>
                <a:latin typeface="Helvetica Neue Light" charset="0"/>
                <a:ea typeface="Helvetica Neue Light" charset="0"/>
                <a:cs typeface="Helvetica Neue Light" charset="0"/>
              </a:rPr>
              <a:t>as prey</a:t>
            </a:r>
            <a:endParaRPr lang="en-US" sz="2800" dirty="0">
              <a:solidFill>
                <a:srgbClr val="0D425D"/>
              </a:solidFill>
              <a:latin typeface="Helvetica Neue Light" charset="0"/>
              <a:ea typeface="Helvetica Neue Light" charset="0"/>
              <a:cs typeface="Helvetica Neue Light" charset="0"/>
            </a:endParaRPr>
          </a:p>
        </p:txBody>
      </p:sp>
      <p:sp>
        <p:nvSpPr>
          <p:cNvPr id="76" name="TextBox 75"/>
          <p:cNvSpPr txBox="1"/>
          <p:nvPr/>
        </p:nvSpPr>
        <p:spPr>
          <a:xfrm>
            <a:off x="7950312" y="5224958"/>
            <a:ext cx="2444900" cy="400110"/>
          </a:xfrm>
          <a:prstGeom prst="rect">
            <a:avLst/>
          </a:prstGeom>
          <a:noFill/>
        </p:spPr>
        <p:txBody>
          <a:bodyPr wrap="none" rtlCol="0" anchor="ctr">
            <a:spAutoFit/>
          </a:bodyPr>
          <a:lstStyle/>
          <a:p>
            <a:pPr algn="ctr"/>
            <a:r>
              <a:rPr lang="en-US" sz="2000" smtClean="0">
                <a:solidFill>
                  <a:srgbClr val="0D425D"/>
                </a:solidFill>
                <a:latin typeface="Helvetica Neue Light" charset="0"/>
                <a:ea typeface="Helvetica Neue Light" charset="0"/>
                <a:cs typeface="Helvetica Neue Light" charset="0"/>
              </a:rPr>
              <a:t>maximum matching</a:t>
            </a:r>
            <a:endParaRPr lang="en-US" sz="2000" dirty="0">
              <a:solidFill>
                <a:srgbClr val="0D425D"/>
              </a:solidFill>
              <a:latin typeface="Helvetica Neue Light" charset="0"/>
              <a:ea typeface="Helvetica Neue Light" charset="0"/>
              <a:cs typeface="Helvetica Neue Light" charset="0"/>
            </a:endParaRPr>
          </a:p>
        </p:txBody>
      </p:sp>
      <p:grpSp>
        <p:nvGrpSpPr>
          <p:cNvPr id="82" name="Group 81"/>
          <p:cNvGrpSpPr/>
          <p:nvPr/>
        </p:nvGrpSpPr>
        <p:grpSpPr>
          <a:xfrm>
            <a:off x="4913047" y="2666551"/>
            <a:ext cx="2669677" cy="2458963"/>
            <a:chOff x="3169114" y="2200981"/>
            <a:chExt cx="2669677" cy="2458963"/>
          </a:xfrm>
        </p:grpSpPr>
        <p:sp>
          <p:nvSpPr>
            <p:cNvPr id="83" name="Oval 82"/>
            <p:cNvSpPr>
              <a:spLocks noChangeAspect="1"/>
            </p:cNvSpPr>
            <p:nvPr/>
          </p:nvSpPr>
          <p:spPr>
            <a:xfrm>
              <a:off x="4271649" y="2200981"/>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a:spLocks noChangeAspect="1"/>
            </p:cNvSpPr>
            <p:nvPr/>
          </p:nvSpPr>
          <p:spPr>
            <a:xfrm>
              <a:off x="4271649" y="3201863"/>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a:spLocks noChangeAspect="1"/>
            </p:cNvSpPr>
            <p:nvPr/>
          </p:nvSpPr>
          <p:spPr>
            <a:xfrm>
              <a:off x="4271649" y="4202744"/>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a:off x="4500249" y="2658181"/>
              <a:ext cx="0" cy="543682"/>
            </a:xfrm>
            <a:prstGeom prst="straightConnector1">
              <a:avLst/>
            </a:prstGeom>
            <a:ln w="38100"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500249" y="3659063"/>
              <a:ext cx="0" cy="543681"/>
            </a:xfrm>
            <a:prstGeom prst="straightConnector1">
              <a:avLst/>
            </a:prstGeom>
            <a:ln w="38100"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sp>
          <p:nvSpPr>
            <p:cNvPr id="88" name="Oval 87"/>
            <p:cNvSpPr>
              <a:spLocks noChangeAspect="1"/>
            </p:cNvSpPr>
            <p:nvPr/>
          </p:nvSpPr>
          <p:spPr>
            <a:xfrm>
              <a:off x="3169114" y="3201863"/>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a:spLocks noChangeAspect="1"/>
            </p:cNvSpPr>
            <p:nvPr/>
          </p:nvSpPr>
          <p:spPr>
            <a:xfrm>
              <a:off x="5381591" y="3201863"/>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0" name="Straight Arrow Connector 89"/>
            <p:cNvCxnSpPr/>
            <p:nvPr/>
          </p:nvCxnSpPr>
          <p:spPr>
            <a:xfrm flipH="1">
              <a:off x="3559359" y="2591226"/>
              <a:ext cx="779245" cy="677592"/>
            </a:xfrm>
            <a:prstGeom prst="straightConnector1">
              <a:avLst/>
            </a:prstGeom>
            <a:ln w="38100"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4661894" y="2591226"/>
              <a:ext cx="786652" cy="677592"/>
            </a:xfrm>
            <a:prstGeom prst="straightConnector1">
              <a:avLst/>
            </a:prstGeom>
            <a:ln w="38100"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grpSp>
      <p:sp>
        <p:nvSpPr>
          <p:cNvPr id="108" name="TextBox 107"/>
          <p:cNvSpPr txBox="1"/>
          <p:nvPr/>
        </p:nvSpPr>
        <p:spPr>
          <a:xfrm>
            <a:off x="937709" y="892950"/>
            <a:ext cx="3769913" cy="584775"/>
          </a:xfrm>
          <a:prstGeom prst="rect">
            <a:avLst/>
          </a:prstGeom>
          <a:noFill/>
        </p:spPr>
        <p:txBody>
          <a:bodyPr wrap="square" rtlCol="0">
            <a:spAutoFit/>
          </a:bodyPr>
          <a:lstStyle/>
          <a:p>
            <a:r>
              <a:rPr lang="en-AU" sz="3200" dirty="0" smtClean="0">
                <a:solidFill>
                  <a:srgbClr val="0D425E"/>
                </a:solidFill>
                <a:latin typeface="Helvetica Neue Light" charset="0"/>
                <a:ea typeface="Helvetica Neue Light" charset="0"/>
                <a:cs typeface="Helvetica Neue Light" charset="0"/>
              </a:rPr>
              <a:t>which species?</a:t>
            </a:r>
            <a:endParaRPr lang="en-AU" sz="3200" dirty="0">
              <a:solidFill>
                <a:srgbClr val="0D425E"/>
              </a:solidFill>
              <a:latin typeface="Helvetica Neue Light" charset="0"/>
              <a:ea typeface="Helvetica Neue Light" charset="0"/>
              <a:cs typeface="Helvetica Neue Light" charset="0"/>
            </a:endParaRPr>
          </a:p>
        </p:txBody>
      </p:sp>
      <p:sp>
        <p:nvSpPr>
          <p:cNvPr id="109" name="TextBox 108"/>
          <p:cNvSpPr txBox="1"/>
          <p:nvPr/>
        </p:nvSpPr>
        <p:spPr>
          <a:xfrm>
            <a:off x="9957474" y="6547610"/>
            <a:ext cx="2220480" cy="307777"/>
          </a:xfrm>
          <a:prstGeom prst="rect">
            <a:avLst/>
          </a:prstGeom>
          <a:noFill/>
        </p:spPr>
        <p:txBody>
          <a:bodyPr wrap="none" rtlCol="0" anchor="b">
            <a:spAutoFit/>
          </a:bodyPr>
          <a:lstStyle/>
          <a:p>
            <a:pPr algn="r"/>
            <a:r>
              <a:rPr lang="en-AU" sz="1400" dirty="0" smtClean="0">
                <a:solidFill>
                  <a:srgbClr val="0D425E"/>
                </a:solidFill>
                <a:latin typeface="Helvetica Neue" charset="0"/>
                <a:ea typeface="Helvetica Neue" charset="0"/>
                <a:cs typeface="Helvetica Neue" charset="0"/>
              </a:rPr>
              <a:t>Liu et al. </a:t>
            </a:r>
            <a:r>
              <a:rPr lang="en-AU" sz="1400" i="1" dirty="0" smtClean="0">
                <a:solidFill>
                  <a:srgbClr val="0D425E"/>
                </a:solidFill>
                <a:latin typeface="Helvetica Neue Light" charset="0"/>
                <a:ea typeface="Helvetica Neue Light" charset="0"/>
                <a:cs typeface="Helvetica Neue Light" charset="0"/>
              </a:rPr>
              <a:t>Nature</a:t>
            </a:r>
            <a:r>
              <a:rPr lang="en-AU" sz="1400" i="1" dirty="0" smtClean="0">
                <a:solidFill>
                  <a:srgbClr val="0D425E"/>
                </a:solidFill>
                <a:latin typeface="Helvetica Neue Light" charset="0"/>
                <a:ea typeface="Helvetica Neue Light" charset="0"/>
                <a:cs typeface="Helvetica Neue Light" charset="0"/>
              </a:rPr>
              <a:t> </a:t>
            </a:r>
            <a:r>
              <a:rPr lang="en-AU" sz="1400" dirty="0" smtClean="0">
                <a:solidFill>
                  <a:srgbClr val="0D425E"/>
                </a:solidFill>
                <a:latin typeface="Helvetica Neue" charset="0"/>
                <a:ea typeface="Helvetica Neue" charset="0"/>
                <a:cs typeface="Helvetica Neue" charset="0"/>
              </a:rPr>
              <a:t>473:7346</a:t>
            </a:r>
            <a:endParaRPr lang="en-AU" sz="1400" dirty="0">
              <a:solidFill>
                <a:srgbClr val="0D425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426661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0 4.44444E-6 L -0.24909 0.00069 " pathEditMode="relative" rAng="0" ptsTypes="AA">
                                      <p:cBhvr>
                                        <p:cTn id="6" dur="500" fill="hold"/>
                                        <p:tgtEl>
                                          <p:spTgt spid="82"/>
                                        </p:tgtEl>
                                        <p:attrNameLst>
                                          <p:attrName>ppt_x</p:attrName>
                                          <p:attrName>ppt_y</p:attrName>
                                        </p:attrNameLst>
                                      </p:cBhvr>
                                      <p:rCtr x="-12461" y="23"/>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500"/>
                                        <p:tgtEl>
                                          <p:spTgt spid="76"/>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fade">
                                      <p:cBhvr>
                                        <p:cTn id="21" dur="500"/>
                                        <p:tgtEl>
                                          <p:spTgt spid="7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7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cstate="screen">
            <a:alphaModFix amt="20000"/>
            <a:extLst>
              <a:ext uri="{28A0092B-C50C-407E-A947-70E740481C1C}">
                <a14:useLocalDpi xmlns:a14="http://schemas.microsoft.com/office/drawing/2010/main"/>
              </a:ext>
            </a:extLst>
          </a:blip>
          <a:stretch>
            <a:fillRect/>
          </a:stretch>
        </p:blipFill>
        <p:spPr>
          <a:xfrm>
            <a:off x="317223" y="6341798"/>
            <a:ext cx="2632024" cy="360000"/>
          </a:xfrm>
          <a:prstGeom prst="rect">
            <a:avLst/>
          </a:prstGeom>
        </p:spPr>
      </p:pic>
      <p:grpSp>
        <p:nvGrpSpPr>
          <p:cNvPr id="20" name="Group 19"/>
          <p:cNvGrpSpPr/>
          <p:nvPr/>
        </p:nvGrpSpPr>
        <p:grpSpPr>
          <a:xfrm>
            <a:off x="1879724" y="2673334"/>
            <a:ext cx="2669677" cy="2458963"/>
            <a:chOff x="3169114" y="2200981"/>
            <a:chExt cx="2669677" cy="2458963"/>
          </a:xfrm>
        </p:grpSpPr>
        <p:sp>
          <p:nvSpPr>
            <p:cNvPr id="21" name="Oval 20"/>
            <p:cNvSpPr>
              <a:spLocks noChangeAspect="1"/>
            </p:cNvSpPr>
            <p:nvPr/>
          </p:nvSpPr>
          <p:spPr>
            <a:xfrm>
              <a:off x="4271649" y="2200981"/>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a:spLocks noChangeAspect="1"/>
            </p:cNvSpPr>
            <p:nvPr/>
          </p:nvSpPr>
          <p:spPr>
            <a:xfrm>
              <a:off x="4271649" y="3201863"/>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a:off x="4271649" y="4202744"/>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a:stCxn id="24" idx="4"/>
              <a:endCxn id="25" idx="0"/>
            </p:cNvCxnSpPr>
            <p:nvPr/>
          </p:nvCxnSpPr>
          <p:spPr>
            <a:xfrm>
              <a:off x="4500249" y="2658181"/>
              <a:ext cx="0" cy="543682"/>
            </a:xfrm>
            <a:prstGeom prst="straightConnector1">
              <a:avLst/>
            </a:prstGeom>
            <a:ln w="38100"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5" idx="4"/>
              <a:endCxn id="26" idx="0"/>
            </p:cNvCxnSpPr>
            <p:nvPr/>
          </p:nvCxnSpPr>
          <p:spPr>
            <a:xfrm>
              <a:off x="4500249" y="3659063"/>
              <a:ext cx="0" cy="543681"/>
            </a:xfrm>
            <a:prstGeom prst="straightConnector1">
              <a:avLst/>
            </a:prstGeom>
            <a:ln w="38100" cmpd="sng">
              <a:solidFill>
                <a:srgbClr val="0D425D">
                  <a:alpha val="35000"/>
                </a:srgbClr>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sp>
          <p:nvSpPr>
            <p:cNvPr id="26" name="Oval 25"/>
            <p:cNvSpPr>
              <a:spLocks noChangeAspect="1"/>
            </p:cNvSpPr>
            <p:nvPr/>
          </p:nvSpPr>
          <p:spPr>
            <a:xfrm>
              <a:off x="3169114" y="3201863"/>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5381591" y="3201863"/>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a:stCxn id="24" idx="3"/>
              <a:endCxn id="27" idx="7"/>
            </p:cNvCxnSpPr>
            <p:nvPr/>
          </p:nvCxnSpPr>
          <p:spPr>
            <a:xfrm flipH="1">
              <a:off x="3559359" y="2591226"/>
              <a:ext cx="779245" cy="677592"/>
            </a:xfrm>
            <a:prstGeom prst="straightConnector1">
              <a:avLst/>
            </a:prstGeom>
            <a:ln w="38100" cmpd="sng">
              <a:solidFill>
                <a:srgbClr val="0D425D">
                  <a:alpha val="35000"/>
                </a:srgbClr>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4" idx="5"/>
              <a:endCxn id="29" idx="1"/>
            </p:cNvCxnSpPr>
            <p:nvPr/>
          </p:nvCxnSpPr>
          <p:spPr>
            <a:xfrm>
              <a:off x="4661894" y="2591226"/>
              <a:ext cx="786652" cy="677592"/>
            </a:xfrm>
            <a:prstGeom prst="straightConnector1">
              <a:avLst/>
            </a:prstGeom>
            <a:ln w="38100"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334582" y="2206480"/>
              <a:ext cx="360996" cy="400110"/>
            </a:xfrm>
            <a:prstGeom prst="rect">
              <a:avLst/>
            </a:prstGeom>
            <a:noFill/>
          </p:spPr>
          <p:txBody>
            <a:bodyPr wrap="none" rtlCol="0" anchor="ctr">
              <a:spAutoFit/>
            </a:bodyPr>
            <a:lstStyle/>
            <a:p>
              <a:pPr algn="ctr"/>
              <a:r>
                <a:rPr lang="en-US" sz="2000" b="1" dirty="0" smtClean="0">
                  <a:solidFill>
                    <a:srgbClr val="0D425D"/>
                  </a:solidFill>
                  <a:latin typeface="Helvetica Neue"/>
                  <a:cs typeface="Helvetica Neue"/>
                </a:rPr>
                <a:t>A</a:t>
              </a:r>
              <a:endParaRPr lang="en-US" sz="2000" b="1" dirty="0">
                <a:solidFill>
                  <a:srgbClr val="0D425D"/>
                </a:solidFill>
                <a:latin typeface="Helvetica Neue"/>
                <a:cs typeface="Helvetica Neue"/>
              </a:endParaRPr>
            </a:p>
          </p:txBody>
        </p:sp>
        <p:sp>
          <p:nvSpPr>
            <p:cNvPr id="31" name="TextBox 30"/>
            <p:cNvSpPr txBox="1"/>
            <p:nvPr/>
          </p:nvSpPr>
          <p:spPr>
            <a:xfrm>
              <a:off x="3211617" y="3210225"/>
              <a:ext cx="375424" cy="400110"/>
            </a:xfrm>
            <a:prstGeom prst="rect">
              <a:avLst/>
            </a:prstGeom>
            <a:noFill/>
          </p:spPr>
          <p:txBody>
            <a:bodyPr wrap="none" rtlCol="0" anchor="ctr">
              <a:spAutoFit/>
            </a:bodyPr>
            <a:lstStyle/>
            <a:p>
              <a:pPr algn="ctr"/>
              <a:r>
                <a:rPr lang="en-US" sz="2000" b="1" dirty="0" smtClean="0">
                  <a:solidFill>
                    <a:srgbClr val="0D425D"/>
                  </a:solidFill>
                  <a:latin typeface="Helvetica Neue"/>
                  <a:cs typeface="Helvetica Neue"/>
                </a:rPr>
                <a:t>D</a:t>
              </a:r>
              <a:endParaRPr lang="en-US" sz="2000" b="1" dirty="0">
                <a:solidFill>
                  <a:srgbClr val="0D425D"/>
                </a:solidFill>
                <a:latin typeface="Helvetica Neue"/>
                <a:cs typeface="Helvetica Neue"/>
              </a:endParaRPr>
            </a:p>
          </p:txBody>
        </p:sp>
        <p:sp>
          <p:nvSpPr>
            <p:cNvPr id="33" name="TextBox 32"/>
            <p:cNvSpPr txBox="1"/>
            <p:nvPr/>
          </p:nvSpPr>
          <p:spPr>
            <a:xfrm>
              <a:off x="4317346" y="3211866"/>
              <a:ext cx="365806" cy="400110"/>
            </a:xfrm>
            <a:prstGeom prst="rect">
              <a:avLst/>
            </a:prstGeom>
            <a:noFill/>
          </p:spPr>
          <p:txBody>
            <a:bodyPr wrap="none" rtlCol="0" anchor="ctr">
              <a:spAutoFit/>
            </a:bodyPr>
            <a:lstStyle/>
            <a:p>
              <a:pPr algn="ctr"/>
              <a:r>
                <a:rPr lang="en-US" sz="2000" b="1" dirty="0" smtClean="0">
                  <a:solidFill>
                    <a:srgbClr val="0D425D"/>
                  </a:solidFill>
                  <a:latin typeface="Helvetica Neue"/>
                  <a:cs typeface="Helvetica Neue"/>
                </a:rPr>
                <a:t>B</a:t>
              </a:r>
              <a:endParaRPr lang="en-US" sz="2000" b="1" dirty="0">
                <a:solidFill>
                  <a:srgbClr val="0D425D"/>
                </a:solidFill>
                <a:latin typeface="Helvetica Neue"/>
                <a:cs typeface="Helvetica Neue"/>
              </a:endParaRPr>
            </a:p>
          </p:txBody>
        </p:sp>
        <p:sp>
          <p:nvSpPr>
            <p:cNvPr id="34" name="TextBox 33"/>
            <p:cNvSpPr txBox="1"/>
            <p:nvPr/>
          </p:nvSpPr>
          <p:spPr>
            <a:xfrm>
              <a:off x="5435696" y="3223053"/>
              <a:ext cx="351378" cy="400110"/>
            </a:xfrm>
            <a:prstGeom prst="rect">
              <a:avLst/>
            </a:prstGeom>
            <a:noFill/>
          </p:spPr>
          <p:txBody>
            <a:bodyPr wrap="none" rtlCol="0" anchor="ctr">
              <a:spAutoFit/>
            </a:bodyPr>
            <a:lstStyle/>
            <a:p>
              <a:pPr algn="ctr"/>
              <a:r>
                <a:rPr lang="en-US" sz="2000" b="1" dirty="0" smtClean="0">
                  <a:solidFill>
                    <a:srgbClr val="0D425D"/>
                  </a:solidFill>
                  <a:latin typeface="Helvetica Neue"/>
                  <a:cs typeface="Helvetica Neue"/>
                </a:rPr>
                <a:t>E</a:t>
              </a:r>
              <a:endParaRPr lang="en-US" sz="2000" b="1" dirty="0">
                <a:solidFill>
                  <a:srgbClr val="0D425D"/>
                </a:solidFill>
                <a:latin typeface="Helvetica Neue"/>
                <a:cs typeface="Helvetica Neue"/>
              </a:endParaRPr>
            </a:p>
          </p:txBody>
        </p:sp>
        <p:sp>
          <p:nvSpPr>
            <p:cNvPr id="35" name="TextBox 34"/>
            <p:cNvSpPr txBox="1"/>
            <p:nvPr/>
          </p:nvSpPr>
          <p:spPr>
            <a:xfrm>
              <a:off x="4319217" y="4212986"/>
              <a:ext cx="375424"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C</a:t>
              </a:r>
              <a:endParaRPr lang="en-US" sz="2000" b="1" dirty="0">
                <a:solidFill>
                  <a:srgbClr val="0D425D"/>
                </a:solidFill>
                <a:latin typeface="Helvetica Neue"/>
                <a:cs typeface="Helvetica Neue"/>
              </a:endParaRPr>
            </a:p>
          </p:txBody>
        </p:sp>
      </p:grpSp>
      <p:grpSp>
        <p:nvGrpSpPr>
          <p:cNvPr id="36" name="Group 35"/>
          <p:cNvGrpSpPr/>
          <p:nvPr/>
        </p:nvGrpSpPr>
        <p:grpSpPr>
          <a:xfrm>
            <a:off x="7969918" y="1693996"/>
            <a:ext cx="2405685" cy="3422982"/>
            <a:chOff x="6297005" y="1212074"/>
            <a:chExt cx="2405685" cy="3422982"/>
          </a:xfrm>
        </p:grpSpPr>
        <p:sp>
          <p:nvSpPr>
            <p:cNvPr id="40" name="TextBox 39"/>
            <p:cNvSpPr txBox="1"/>
            <p:nvPr/>
          </p:nvSpPr>
          <p:spPr>
            <a:xfrm>
              <a:off x="8316521" y="1263386"/>
              <a:ext cx="332142" cy="400110"/>
            </a:xfrm>
            <a:prstGeom prst="rect">
              <a:avLst/>
            </a:prstGeom>
            <a:noFill/>
            <a:ln>
              <a:noFill/>
            </a:ln>
          </p:spPr>
          <p:txBody>
            <a:bodyPr wrap="none" rtlCol="0" anchor="ctr">
              <a:spAutoFit/>
            </a:bodyPr>
            <a:lstStyle/>
            <a:p>
              <a:pPr algn="ctr"/>
              <a:r>
                <a:rPr lang="en-US" sz="2000" b="1" dirty="0">
                  <a:solidFill>
                    <a:srgbClr val="0D425D"/>
                  </a:solidFill>
                  <a:latin typeface="Helvetica Neue"/>
                  <a:cs typeface="Helvetica Neue"/>
                </a:rPr>
                <a:t>a</a:t>
              </a:r>
            </a:p>
          </p:txBody>
        </p:sp>
        <p:sp>
          <p:nvSpPr>
            <p:cNvPr id="41" name="TextBox 40"/>
            <p:cNvSpPr txBox="1"/>
            <p:nvPr/>
          </p:nvSpPr>
          <p:spPr>
            <a:xfrm>
              <a:off x="8318355" y="1991357"/>
              <a:ext cx="341760"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b</a:t>
              </a:r>
              <a:endParaRPr lang="en-US" sz="2000" b="1" dirty="0">
                <a:solidFill>
                  <a:srgbClr val="0D425D"/>
                </a:solidFill>
                <a:latin typeface="Helvetica Neue"/>
                <a:cs typeface="Helvetica Neue"/>
              </a:endParaRPr>
            </a:p>
          </p:txBody>
        </p:sp>
        <p:sp>
          <p:nvSpPr>
            <p:cNvPr id="42" name="TextBox 41"/>
            <p:cNvSpPr txBox="1"/>
            <p:nvPr/>
          </p:nvSpPr>
          <p:spPr>
            <a:xfrm>
              <a:off x="8316521" y="4175270"/>
              <a:ext cx="332142" cy="400110"/>
            </a:xfrm>
            <a:prstGeom prst="rect">
              <a:avLst/>
            </a:prstGeom>
            <a:noFill/>
            <a:ln>
              <a:noFill/>
            </a:ln>
          </p:spPr>
          <p:txBody>
            <a:bodyPr wrap="none" rtlCol="0" anchor="ctr">
              <a:spAutoFit/>
            </a:bodyPr>
            <a:lstStyle/>
            <a:p>
              <a:pPr algn="ctr"/>
              <a:r>
                <a:rPr lang="en-US" sz="2000" b="1" dirty="0">
                  <a:solidFill>
                    <a:srgbClr val="0D425D"/>
                  </a:solidFill>
                  <a:latin typeface="Helvetica Neue"/>
                  <a:cs typeface="Helvetica Neue"/>
                </a:rPr>
                <a:t>e</a:t>
              </a:r>
            </a:p>
          </p:txBody>
        </p:sp>
        <p:sp>
          <p:nvSpPr>
            <p:cNvPr id="43" name="TextBox 42"/>
            <p:cNvSpPr txBox="1"/>
            <p:nvPr/>
          </p:nvSpPr>
          <p:spPr>
            <a:xfrm>
              <a:off x="8318355" y="3447299"/>
              <a:ext cx="341760"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d</a:t>
              </a:r>
              <a:endParaRPr lang="en-US" sz="2000" b="1" dirty="0">
                <a:solidFill>
                  <a:srgbClr val="0D425D"/>
                </a:solidFill>
                <a:latin typeface="Helvetica Neue"/>
                <a:cs typeface="Helvetica Neue"/>
              </a:endParaRPr>
            </a:p>
          </p:txBody>
        </p:sp>
        <p:sp>
          <p:nvSpPr>
            <p:cNvPr id="44" name="TextBox 43"/>
            <p:cNvSpPr txBox="1"/>
            <p:nvPr/>
          </p:nvSpPr>
          <p:spPr>
            <a:xfrm>
              <a:off x="8316521" y="2719328"/>
              <a:ext cx="332142"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c</a:t>
              </a:r>
              <a:endParaRPr lang="en-US" sz="2000" b="1" dirty="0">
                <a:solidFill>
                  <a:srgbClr val="0D425D"/>
                </a:solidFill>
                <a:latin typeface="Helvetica Neue"/>
                <a:cs typeface="Helvetica Neue"/>
              </a:endParaRPr>
            </a:p>
          </p:txBody>
        </p:sp>
        <p:sp>
          <p:nvSpPr>
            <p:cNvPr id="45" name="Oval 44"/>
            <p:cNvSpPr>
              <a:spLocks noChangeAspect="1"/>
            </p:cNvSpPr>
            <p:nvPr/>
          </p:nvSpPr>
          <p:spPr>
            <a:xfrm>
              <a:off x="6297005" y="1214660"/>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6368036" y="1212074"/>
              <a:ext cx="332142"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a</a:t>
              </a:r>
              <a:endParaRPr lang="en-US" sz="2000" b="1" dirty="0">
                <a:solidFill>
                  <a:srgbClr val="0D425D"/>
                </a:solidFill>
                <a:latin typeface="Helvetica Neue"/>
                <a:cs typeface="Helvetica Neue"/>
              </a:endParaRPr>
            </a:p>
          </p:txBody>
        </p:sp>
        <p:sp>
          <p:nvSpPr>
            <p:cNvPr id="47" name="Oval 46"/>
            <p:cNvSpPr>
              <a:spLocks noChangeAspect="1"/>
            </p:cNvSpPr>
            <p:nvPr/>
          </p:nvSpPr>
          <p:spPr>
            <a:xfrm>
              <a:off x="6297005" y="1942631"/>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6369870" y="1940045"/>
              <a:ext cx="341760"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b</a:t>
              </a:r>
              <a:endParaRPr lang="en-US" sz="2000" b="1" dirty="0">
                <a:solidFill>
                  <a:srgbClr val="0D425D"/>
                </a:solidFill>
                <a:latin typeface="Helvetica Neue"/>
                <a:cs typeface="Helvetica Neue"/>
              </a:endParaRPr>
            </a:p>
          </p:txBody>
        </p:sp>
        <p:sp>
          <p:nvSpPr>
            <p:cNvPr id="49" name="Oval 48"/>
            <p:cNvSpPr>
              <a:spLocks noChangeAspect="1"/>
            </p:cNvSpPr>
            <p:nvPr/>
          </p:nvSpPr>
          <p:spPr>
            <a:xfrm>
              <a:off x="6297005" y="4126544"/>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6368036" y="4123958"/>
              <a:ext cx="332142"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e</a:t>
              </a:r>
              <a:endParaRPr lang="en-US" sz="2000" b="1" dirty="0">
                <a:solidFill>
                  <a:srgbClr val="0D425D"/>
                </a:solidFill>
                <a:latin typeface="Helvetica Neue"/>
                <a:cs typeface="Helvetica Neue"/>
              </a:endParaRPr>
            </a:p>
          </p:txBody>
        </p:sp>
        <p:sp>
          <p:nvSpPr>
            <p:cNvPr id="51" name="Oval 50"/>
            <p:cNvSpPr>
              <a:spLocks noChangeAspect="1"/>
            </p:cNvSpPr>
            <p:nvPr/>
          </p:nvSpPr>
          <p:spPr>
            <a:xfrm>
              <a:off x="6297005" y="3398573"/>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6344212" y="3395987"/>
              <a:ext cx="341760"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d</a:t>
              </a:r>
              <a:endParaRPr lang="en-US" sz="2000" b="1" dirty="0">
                <a:solidFill>
                  <a:srgbClr val="0D425D"/>
                </a:solidFill>
                <a:latin typeface="Helvetica Neue"/>
                <a:cs typeface="Helvetica Neue"/>
              </a:endParaRPr>
            </a:p>
          </p:txBody>
        </p:sp>
        <p:sp>
          <p:nvSpPr>
            <p:cNvPr id="53" name="Oval 52"/>
            <p:cNvSpPr>
              <a:spLocks noChangeAspect="1"/>
            </p:cNvSpPr>
            <p:nvPr/>
          </p:nvSpPr>
          <p:spPr>
            <a:xfrm>
              <a:off x="6297005" y="2670602"/>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6355207" y="2668016"/>
              <a:ext cx="332142"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c</a:t>
              </a:r>
              <a:endParaRPr lang="en-US" sz="2000" b="1" dirty="0">
                <a:solidFill>
                  <a:srgbClr val="0D425D"/>
                </a:solidFill>
                <a:latin typeface="Helvetica Neue"/>
                <a:cs typeface="Helvetica Neue"/>
              </a:endParaRPr>
            </a:p>
          </p:txBody>
        </p:sp>
        <p:sp>
          <p:nvSpPr>
            <p:cNvPr id="55" name="Oval 54"/>
            <p:cNvSpPr>
              <a:spLocks noChangeAspect="1"/>
            </p:cNvSpPr>
            <p:nvPr/>
          </p:nvSpPr>
          <p:spPr>
            <a:xfrm>
              <a:off x="8245490" y="1265972"/>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a:spLocks noChangeAspect="1"/>
            </p:cNvSpPr>
            <p:nvPr/>
          </p:nvSpPr>
          <p:spPr>
            <a:xfrm>
              <a:off x="8245490" y="1993943"/>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a:spLocks noChangeAspect="1"/>
            </p:cNvSpPr>
            <p:nvPr/>
          </p:nvSpPr>
          <p:spPr>
            <a:xfrm>
              <a:off x="8245490" y="4177856"/>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a:spLocks noChangeAspect="1"/>
            </p:cNvSpPr>
            <p:nvPr/>
          </p:nvSpPr>
          <p:spPr>
            <a:xfrm>
              <a:off x="8245490" y="3449885"/>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a:spLocks noChangeAspect="1"/>
            </p:cNvSpPr>
            <p:nvPr/>
          </p:nvSpPr>
          <p:spPr>
            <a:xfrm>
              <a:off x="8245490" y="2721914"/>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Arrow Connector 59"/>
            <p:cNvCxnSpPr>
              <a:stCxn id="43" idx="6"/>
            </p:cNvCxnSpPr>
            <p:nvPr/>
          </p:nvCxnSpPr>
          <p:spPr>
            <a:xfrm>
              <a:off x="6754205" y="1443260"/>
              <a:ext cx="1491285" cy="779283"/>
            </a:xfrm>
            <a:prstGeom prst="straightConnector1">
              <a:avLst/>
            </a:prstGeom>
            <a:ln w="28575"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3" idx="6"/>
            </p:cNvCxnSpPr>
            <p:nvPr/>
          </p:nvCxnSpPr>
          <p:spPr>
            <a:xfrm>
              <a:off x="6754205" y="1443260"/>
              <a:ext cx="1491285" cy="2235225"/>
            </a:xfrm>
            <a:prstGeom prst="straightConnector1">
              <a:avLst/>
            </a:prstGeom>
            <a:ln w="28575" cmpd="sng">
              <a:solidFill>
                <a:srgbClr val="0D425D">
                  <a:alpha val="35000"/>
                </a:srgbClr>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43" idx="6"/>
            </p:cNvCxnSpPr>
            <p:nvPr/>
          </p:nvCxnSpPr>
          <p:spPr>
            <a:xfrm>
              <a:off x="6754205" y="1443260"/>
              <a:ext cx="1491285" cy="2963196"/>
            </a:xfrm>
            <a:prstGeom prst="straightConnector1">
              <a:avLst/>
            </a:prstGeom>
            <a:ln w="28575"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8" idx="6"/>
            </p:cNvCxnSpPr>
            <p:nvPr/>
          </p:nvCxnSpPr>
          <p:spPr>
            <a:xfrm>
              <a:off x="6754205" y="2171231"/>
              <a:ext cx="1491285" cy="779283"/>
            </a:xfrm>
            <a:prstGeom prst="straightConnector1">
              <a:avLst/>
            </a:prstGeom>
            <a:ln w="28575" cmpd="sng">
              <a:solidFill>
                <a:srgbClr val="0D425D">
                  <a:alpha val="35000"/>
                </a:srgbClr>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grpSp>
      <p:sp>
        <p:nvSpPr>
          <p:cNvPr id="74" name="TextBox 73"/>
          <p:cNvSpPr txBox="1"/>
          <p:nvPr/>
        </p:nvSpPr>
        <p:spPr>
          <a:xfrm>
            <a:off x="7202841" y="1071002"/>
            <a:ext cx="2021644" cy="523220"/>
          </a:xfrm>
          <a:prstGeom prst="rect">
            <a:avLst/>
          </a:prstGeom>
          <a:noFill/>
        </p:spPr>
        <p:txBody>
          <a:bodyPr wrap="none" rtlCol="0" anchor="ctr">
            <a:spAutoFit/>
          </a:bodyPr>
          <a:lstStyle/>
          <a:p>
            <a:pPr algn="ctr"/>
            <a:r>
              <a:rPr lang="en-US" sz="2800" dirty="0" smtClean="0">
                <a:solidFill>
                  <a:srgbClr val="0D425D"/>
                </a:solidFill>
                <a:latin typeface="Helvetica Neue Light" charset="0"/>
                <a:ea typeface="Helvetica Neue Light" charset="0"/>
                <a:cs typeface="Helvetica Neue Light" charset="0"/>
              </a:rPr>
              <a:t>as predator</a:t>
            </a:r>
            <a:endParaRPr lang="en-US" sz="2800" dirty="0">
              <a:solidFill>
                <a:srgbClr val="0D425D"/>
              </a:solidFill>
              <a:latin typeface="Helvetica Neue Light" charset="0"/>
              <a:ea typeface="Helvetica Neue Light" charset="0"/>
              <a:cs typeface="Helvetica Neue Light" charset="0"/>
            </a:endParaRPr>
          </a:p>
        </p:txBody>
      </p:sp>
      <p:sp>
        <p:nvSpPr>
          <p:cNvPr id="75" name="TextBox 74"/>
          <p:cNvSpPr txBox="1"/>
          <p:nvPr/>
        </p:nvSpPr>
        <p:spPr>
          <a:xfrm>
            <a:off x="9469606" y="1071002"/>
            <a:ext cx="1354794" cy="523220"/>
          </a:xfrm>
          <a:prstGeom prst="rect">
            <a:avLst/>
          </a:prstGeom>
          <a:noFill/>
        </p:spPr>
        <p:txBody>
          <a:bodyPr wrap="none" rtlCol="0" anchor="ctr">
            <a:spAutoFit/>
          </a:bodyPr>
          <a:lstStyle/>
          <a:p>
            <a:pPr algn="ctr"/>
            <a:r>
              <a:rPr lang="en-US" sz="2800" dirty="0" smtClean="0">
                <a:solidFill>
                  <a:srgbClr val="0D425D"/>
                </a:solidFill>
                <a:latin typeface="Helvetica Neue Light" charset="0"/>
                <a:ea typeface="Helvetica Neue Light" charset="0"/>
                <a:cs typeface="Helvetica Neue Light" charset="0"/>
              </a:rPr>
              <a:t>as prey</a:t>
            </a:r>
            <a:endParaRPr lang="en-US" sz="2800" dirty="0">
              <a:solidFill>
                <a:srgbClr val="0D425D"/>
              </a:solidFill>
              <a:latin typeface="Helvetica Neue Light" charset="0"/>
              <a:ea typeface="Helvetica Neue Light" charset="0"/>
              <a:cs typeface="Helvetica Neue Light" charset="0"/>
            </a:endParaRPr>
          </a:p>
        </p:txBody>
      </p:sp>
      <p:sp>
        <p:nvSpPr>
          <p:cNvPr id="76" name="TextBox 75"/>
          <p:cNvSpPr txBox="1"/>
          <p:nvPr/>
        </p:nvSpPr>
        <p:spPr>
          <a:xfrm>
            <a:off x="7950312" y="5224958"/>
            <a:ext cx="2444900" cy="400110"/>
          </a:xfrm>
          <a:prstGeom prst="rect">
            <a:avLst/>
          </a:prstGeom>
          <a:noFill/>
        </p:spPr>
        <p:txBody>
          <a:bodyPr wrap="none" rtlCol="0" anchor="ctr">
            <a:spAutoFit/>
          </a:bodyPr>
          <a:lstStyle/>
          <a:p>
            <a:pPr algn="ctr"/>
            <a:r>
              <a:rPr lang="en-US" sz="2000" smtClean="0">
                <a:solidFill>
                  <a:srgbClr val="0D425D"/>
                </a:solidFill>
                <a:latin typeface="Helvetica Neue Light" charset="0"/>
                <a:ea typeface="Helvetica Neue Light" charset="0"/>
                <a:cs typeface="Helvetica Neue Light" charset="0"/>
              </a:rPr>
              <a:t>maximum matching</a:t>
            </a:r>
            <a:endParaRPr lang="en-US" sz="2000" dirty="0">
              <a:solidFill>
                <a:srgbClr val="0D425D"/>
              </a:solidFill>
              <a:latin typeface="Helvetica Neue Light" charset="0"/>
              <a:ea typeface="Helvetica Neue Light" charset="0"/>
              <a:cs typeface="Helvetica Neue Light" charset="0"/>
            </a:endParaRPr>
          </a:p>
        </p:txBody>
      </p:sp>
      <p:sp>
        <p:nvSpPr>
          <p:cNvPr id="108" name="TextBox 107"/>
          <p:cNvSpPr txBox="1"/>
          <p:nvPr/>
        </p:nvSpPr>
        <p:spPr>
          <a:xfrm>
            <a:off x="937709" y="892950"/>
            <a:ext cx="3769913" cy="584775"/>
          </a:xfrm>
          <a:prstGeom prst="rect">
            <a:avLst/>
          </a:prstGeom>
          <a:noFill/>
        </p:spPr>
        <p:txBody>
          <a:bodyPr wrap="square" rtlCol="0">
            <a:spAutoFit/>
          </a:bodyPr>
          <a:lstStyle/>
          <a:p>
            <a:r>
              <a:rPr lang="en-AU" sz="3200" dirty="0" smtClean="0">
                <a:solidFill>
                  <a:srgbClr val="0D425E"/>
                </a:solidFill>
                <a:latin typeface="Helvetica Neue Light" charset="0"/>
                <a:ea typeface="Helvetica Neue Light" charset="0"/>
                <a:cs typeface="Helvetica Neue Light" charset="0"/>
              </a:rPr>
              <a:t>which species?</a:t>
            </a:r>
            <a:endParaRPr lang="en-AU" sz="3200" dirty="0">
              <a:solidFill>
                <a:srgbClr val="0D425E"/>
              </a:solidFill>
              <a:latin typeface="Helvetica Neue Light" charset="0"/>
              <a:ea typeface="Helvetica Neue Light" charset="0"/>
              <a:cs typeface="Helvetica Neue Light" charset="0"/>
            </a:endParaRPr>
          </a:p>
        </p:txBody>
      </p:sp>
      <p:pic>
        <p:nvPicPr>
          <p:cNvPr id="64" name="Picture 63"/>
          <p:cNvPicPr>
            <a:picLocks noChangeAspect="1"/>
          </p:cNvPicPr>
          <p:nvPr/>
        </p:nvPicPr>
        <p:blipFill>
          <a:blip r:embed="rId3"/>
          <a:stretch>
            <a:fillRect/>
          </a:stretch>
        </p:blipFill>
        <p:spPr>
          <a:xfrm flipH="1">
            <a:off x="3157111" y="1826777"/>
            <a:ext cx="132753" cy="829706"/>
          </a:xfrm>
          <a:prstGeom prst="rect">
            <a:avLst/>
          </a:prstGeom>
        </p:spPr>
      </p:pic>
      <p:pic>
        <p:nvPicPr>
          <p:cNvPr id="65" name="Picture 64"/>
          <p:cNvPicPr>
            <a:picLocks noChangeAspect="1"/>
          </p:cNvPicPr>
          <p:nvPr/>
        </p:nvPicPr>
        <p:blipFill>
          <a:blip r:embed="rId3"/>
          <a:stretch>
            <a:fillRect/>
          </a:stretch>
        </p:blipFill>
        <p:spPr>
          <a:xfrm flipH="1">
            <a:off x="4271241" y="2828576"/>
            <a:ext cx="132753" cy="829706"/>
          </a:xfrm>
          <a:prstGeom prst="rect">
            <a:avLst/>
          </a:prstGeom>
        </p:spPr>
      </p:pic>
      <p:pic>
        <p:nvPicPr>
          <p:cNvPr id="66" name="Picture 65"/>
          <p:cNvPicPr>
            <a:picLocks noChangeAspect="1"/>
          </p:cNvPicPr>
          <p:nvPr/>
        </p:nvPicPr>
        <p:blipFill>
          <a:blip r:embed="rId3"/>
          <a:stretch>
            <a:fillRect/>
          </a:stretch>
        </p:blipFill>
        <p:spPr>
          <a:xfrm rot="13500000" flipH="1">
            <a:off x="2653331" y="3873116"/>
            <a:ext cx="132753" cy="829706"/>
          </a:xfrm>
          <a:prstGeom prst="rect">
            <a:avLst/>
          </a:prstGeom>
        </p:spPr>
      </p:pic>
    </p:spTree>
    <p:extLst>
      <p:ext uri="{BB962C8B-B14F-4D97-AF65-F5344CB8AC3E}">
        <p14:creationId xmlns:p14="http://schemas.microsoft.com/office/powerpoint/2010/main" val="718317712"/>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cstate="screen">
            <a:alphaModFix amt="20000"/>
            <a:extLst>
              <a:ext uri="{28A0092B-C50C-407E-A947-70E740481C1C}">
                <a14:useLocalDpi xmlns:a14="http://schemas.microsoft.com/office/drawing/2010/main"/>
              </a:ext>
            </a:extLst>
          </a:blip>
          <a:stretch>
            <a:fillRect/>
          </a:stretch>
        </p:blipFill>
        <p:spPr>
          <a:xfrm>
            <a:off x="317223" y="6341798"/>
            <a:ext cx="2632024" cy="360000"/>
          </a:xfrm>
          <a:prstGeom prst="rect">
            <a:avLst/>
          </a:prstGeom>
        </p:spPr>
      </p:pic>
      <p:grpSp>
        <p:nvGrpSpPr>
          <p:cNvPr id="20" name="Group 19"/>
          <p:cNvGrpSpPr/>
          <p:nvPr/>
        </p:nvGrpSpPr>
        <p:grpSpPr>
          <a:xfrm>
            <a:off x="1879724" y="2673334"/>
            <a:ext cx="2669677" cy="2458963"/>
            <a:chOff x="3169114" y="2200981"/>
            <a:chExt cx="2669677" cy="2458963"/>
          </a:xfrm>
        </p:grpSpPr>
        <p:sp>
          <p:nvSpPr>
            <p:cNvPr id="21" name="Oval 20"/>
            <p:cNvSpPr>
              <a:spLocks noChangeAspect="1"/>
            </p:cNvSpPr>
            <p:nvPr/>
          </p:nvSpPr>
          <p:spPr>
            <a:xfrm>
              <a:off x="4271649" y="2200981"/>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a:spLocks noChangeAspect="1"/>
            </p:cNvSpPr>
            <p:nvPr/>
          </p:nvSpPr>
          <p:spPr>
            <a:xfrm>
              <a:off x="4271649" y="3201863"/>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a:off x="4271649" y="4202744"/>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a:stCxn id="24" idx="4"/>
              <a:endCxn id="25" idx="0"/>
            </p:cNvCxnSpPr>
            <p:nvPr/>
          </p:nvCxnSpPr>
          <p:spPr>
            <a:xfrm>
              <a:off x="4500249" y="2658181"/>
              <a:ext cx="0" cy="543682"/>
            </a:xfrm>
            <a:prstGeom prst="straightConnector1">
              <a:avLst/>
            </a:prstGeom>
            <a:ln w="38100" cmpd="sng">
              <a:solidFill>
                <a:srgbClr val="0D425D">
                  <a:alpha val="35000"/>
                </a:srgbClr>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5" idx="4"/>
              <a:endCxn id="26" idx="0"/>
            </p:cNvCxnSpPr>
            <p:nvPr/>
          </p:nvCxnSpPr>
          <p:spPr>
            <a:xfrm>
              <a:off x="4500249" y="3659063"/>
              <a:ext cx="0" cy="543681"/>
            </a:xfrm>
            <a:prstGeom prst="straightConnector1">
              <a:avLst/>
            </a:prstGeom>
            <a:ln w="38100" cmpd="sng">
              <a:solidFill>
                <a:srgbClr val="0D425D">
                  <a:alpha val="35000"/>
                </a:srgbClr>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sp>
          <p:nvSpPr>
            <p:cNvPr id="26" name="Oval 25"/>
            <p:cNvSpPr>
              <a:spLocks noChangeAspect="1"/>
            </p:cNvSpPr>
            <p:nvPr/>
          </p:nvSpPr>
          <p:spPr>
            <a:xfrm>
              <a:off x="3169114" y="3201863"/>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5381591" y="3201863"/>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a:stCxn id="24" idx="3"/>
              <a:endCxn id="27" idx="7"/>
            </p:cNvCxnSpPr>
            <p:nvPr/>
          </p:nvCxnSpPr>
          <p:spPr>
            <a:xfrm flipH="1">
              <a:off x="3559359" y="2591226"/>
              <a:ext cx="779245" cy="677592"/>
            </a:xfrm>
            <a:prstGeom prst="straightConnector1">
              <a:avLst/>
            </a:prstGeom>
            <a:ln w="38100"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4" idx="5"/>
              <a:endCxn id="29" idx="1"/>
            </p:cNvCxnSpPr>
            <p:nvPr/>
          </p:nvCxnSpPr>
          <p:spPr>
            <a:xfrm>
              <a:off x="4661894" y="2591226"/>
              <a:ext cx="786652" cy="677592"/>
            </a:xfrm>
            <a:prstGeom prst="straightConnector1">
              <a:avLst/>
            </a:prstGeom>
            <a:ln w="38100"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334582" y="2206480"/>
              <a:ext cx="360996" cy="400110"/>
            </a:xfrm>
            <a:prstGeom prst="rect">
              <a:avLst/>
            </a:prstGeom>
            <a:noFill/>
          </p:spPr>
          <p:txBody>
            <a:bodyPr wrap="none" rtlCol="0" anchor="ctr">
              <a:spAutoFit/>
            </a:bodyPr>
            <a:lstStyle/>
            <a:p>
              <a:pPr algn="ctr"/>
              <a:r>
                <a:rPr lang="en-US" sz="2000" b="1" dirty="0" smtClean="0">
                  <a:solidFill>
                    <a:srgbClr val="0D425D"/>
                  </a:solidFill>
                  <a:latin typeface="Helvetica Neue"/>
                  <a:cs typeface="Helvetica Neue"/>
                </a:rPr>
                <a:t>A</a:t>
              </a:r>
              <a:endParaRPr lang="en-US" sz="2000" b="1" dirty="0">
                <a:solidFill>
                  <a:srgbClr val="0D425D"/>
                </a:solidFill>
                <a:latin typeface="Helvetica Neue"/>
                <a:cs typeface="Helvetica Neue"/>
              </a:endParaRPr>
            </a:p>
          </p:txBody>
        </p:sp>
        <p:sp>
          <p:nvSpPr>
            <p:cNvPr id="31" name="TextBox 30"/>
            <p:cNvSpPr txBox="1"/>
            <p:nvPr/>
          </p:nvSpPr>
          <p:spPr>
            <a:xfrm>
              <a:off x="3211617" y="3210225"/>
              <a:ext cx="375424" cy="400110"/>
            </a:xfrm>
            <a:prstGeom prst="rect">
              <a:avLst/>
            </a:prstGeom>
            <a:noFill/>
          </p:spPr>
          <p:txBody>
            <a:bodyPr wrap="none" rtlCol="0" anchor="ctr">
              <a:spAutoFit/>
            </a:bodyPr>
            <a:lstStyle/>
            <a:p>
              <a:pPr algn="ctr"/>
              <a:r>
                <a:rPr lang="en-US" sz="2000" b="1" dirty="0" smtClean="0">
                  <a:solidFill>
                    <a:srgbClr val="0D425D"/>
                  </a:solidFill>
                  <a:latin typeface="Helvetica Neue"/>
                  <a:cs typeface="Helvetica Neue"/>
                </a:rPr>
                <a:t>D</a:t>
              </a:r>
              <a:endParaRPr lang="en-US" sz="2000" b="1" dirty="0">
                <a:solidFill>
                  <a:srgbClr val="0D425D"/>
                </a:solidFill>
                <a:latin typeface="Helvetica Neue"/>
                <a:cs typeface="Helvetica Neue"/>
              </a:endParaRPr>
            </a:p>
          </p:txBody>
        </p:sp>
        <p:sp>
          <p:nvSpPr>
            <p:cNvPr id="33" name="TextBox 32"/>
            <p:cNvSpPr txBox="1"/>
            <p:nvPr/>
          </p:nvSpPr>
          <p:spPr>
            <a:xfrm>
              <a:off x="4317346" y="3211866"/>
              <a:ext cx="365806" cy="400110"/>
            </a:xfrm>
            <a:prstGeom prst="rect">
              <a:avLst/>
            </a:prstGeom>
            <a:noFill/>
          </p:spPr>
          <p:txBody>
            <a:bodyPr wrap="none" rtlCol="0" anchor="ctr">
              <a:spAutoFit/>
            </a:bodyPr>
            <a:lstStyle/>
            <a:p>
              <a:pPr algn="ctr"/>
              <a:r>
                <a:rPr lang="en-US" sz="2000" b="1" dirty="0" smtClean="0">
                  <a:solidFill>
                    <a:srgbClr val="0D425D"/>
                  </a:solidFill>
                  <a:latin typeface="Helvetica Neue"/>
                  <a:cs typeface="Helvetica Neue"/>
                </a:rPr>
                <a:t>B</a:t>
              </a:r>
              <a:endParaRPr lang="en-US" sz="2000" b="1" dirty="0">
                <a:solidFill>
                  <a:srgbClr val="0D425D"/>
                </a:solidFill>
                <a:latin typeface="Helvetica Neue"/>
                <a:cs typeface="Helvetica Neue"/>
              </a:endParaRPr>
            </a:p>
          </p:txBody>
        </p:sp>
        <p:sp>
          <p:nvSpPr>
            <p:cNvPr id="34" name="TextBox 33"/>
            <p:cNvSpPr txBox="1"/>
            <p:nvPr/>
          </p:nvSpPr>
          <p:spPr>
            <a:xfrm>
              <a:off x="5435696" y="3223053"/>
              <a:ext cx="351378" cy="400110"/>
            </a:xfrm>
            <a:prstGeom prst="rect">
              <a:avLst/>
            </a:prstGeom>
            <a:noFill/>
          </p:spPr>
          <p:txBody>
            <a:bodyPr wrap="none" rtlCol="0" anchor="ctr">
              <a:spAutoFit/>
            </a:bodyPr>
            <a:lstStyle/>
            <a:p>
              <a:pPr algn="ctr"/>
              <a:r>
                <a:rPr lang="en-US" sz="2000" b="1" dirty="0" smtClean="0">
                  <a:solidFill>
                    <a:srgbClr val="0D425D"/>
                  </a:solidFill>
                  <a:latin typeface="Helvetica Neue"/>
                  <a:cs typeface="Helvetica Neue"/>
                </a:rPr>
                <a:t>E</a:t>
              </a:r>
              <a:endParaRPr lang="en-US" sz="2000" b="1" dirty="0">
                <a:solidFill>
                  <a:srgbClr val="0D425D"/>
                </a:solidFill>
                <a:latin typeface="Helvetica Neue"/>
                <a:cs typeface="Helvetica Neue"/>
              </a:endParaRPr>
            </a:p>
          </p:txBody>
        </p:sp>
        <p:sp>
          <p:nvSpPr>
            <p:cNvPr id="35" name="TextBox 34"/>
            <p:cNvSpPr txBox="1"/>
            <p:nvPr/>
          </p:nvSpPr>
          <p:spPr>
            <a:xfrm>
              <a:off x="4319217" y="4212986"/>
              <a:ext cx="375424"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C</a:t>
              </a:r>
              <a:endParaRPr lang="en-US" sz="2000" b="1" dirty="0">
                <a:solidFill>
                  <a:srgbClr val="0D425D"/>
                </a:solidFill>
                <a:latin typeface="Helvetica Neue"/>
                <a:cs typeface="Helvetica Neue"/>
              </a:endParaRPr>
            </a:p>
          </p:txBody>
        </p:sp>
      </p:grpSp>
      <p:grpSp>
        <p:nvGrpSpPr>
          <p:cNvPr id="36" name="Group 35"/>
          <p:cNvGrpSpPr/>
          <p:nvPr/>
        </p:nvGrpSpPr>
        <p:grpSpPr>
          <a:xfrm>
            <a:off x="7969918" y="1693996"/>
            <a:ext cx="2405685" cy="3422982"/>
            <a:chOff x="6297005" y="1212074"/>
            <a:chExt cx="2405685" cy="3422982"/>
          </a:xfrm>
        </p:grpSpPr>
        <p:sp>
          <p:nvSpPr>
            <p:cNvPr id="40" name="TextBox 39"/>
            <p:cNvSpPr txBox="1"/>
            <p:nvPr/>
          </p:nvSpPr>
          <p:spPr>
            <a:xfrm>
              <a:off x="8316521" y="1263386"/>
              <a:ext cx="332142" cy="400110"/>
            </a:xfrm>
            <a:prstGeom prst="rect">
              <a:avLst/>
            </a:prstGeom>
            <a:noFill/>
            <a:ln>
              <a:noFill/>
            </a:ln>
          </p:spPr>
          <p:txBody>
            <a:bodyPr wrap="none" rtlCol="0" anchor="ctr">
              <a:spAutoFit/>
            </a:bodyPr>
            <a:lstStyle/>
            <a:p>
              <a:pPr algn="ctr"/>
              <a:r>
                <a:rPr lang="en-US" sz="2000" b="1" dirty="0">
                  <a:solidFill>
                    <a:srgbClr val="0D425D"/>
                  </a:solidFill>
                  <a:latin typeface="Helvetica Neue"/>
                  <a:cs typeface="Helvetica Neue"/>
                </a:rPr>
                <a:t>a</a:t>
              </a:r>
            </a:p>
          </p:txBody>
        </p:sp>
        <p:sp>
          <p:nvSpPr>
            <p:cNvPr id="41" name="TextBox 40"/>
            <p:cNvSpPr txBox="1"/>
            <p:nvPr/>
          </p:nvSpPr>
          <p:spPr>
            <a:xfrm>
              <a:off x="8318355" y="1991357"/>
              <a:ext cx="341760"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b</a:t>
              </a:r>
              <a:endParaRPr lang="en-US" sz="2000" b="1" dirty="0">
                <a:solidFill>
                  <a:srgbClr val="0D425D"/>
                </a:solidFill>
                <a:latin typeface="Helvetica Neue"/>
                <a:cs typeface="Helvetica Neue"/>
              </a:endParaRPr>
            </a:p>
          </p:txBody>
        </p:sp>
        <p:sp>
          <p:nvSpPr>
            <p:cNvPr id="42" name="TextBox 41"/>
            <p:cNvSpPr txBox="1"/>
            <p:nvPr/>
          </p:nvSpPr>
          <p:spPr>
            <a:xfrm>
              <a:off x="8316521" y="4175270"/>
              <a:ext cx="332142" cy="400110"/>
            </a:xfrm>
            <a:prstGeom prst="rect">
              <a:avLst/>
            </a:prstGeom>
            <a:noFill/>
            <a:ln>
              <a:noFill/>
            </a:ln>
          </p:spPr>
          <p:txBody>
            <a:bodyPr wrap="none" rtlCol="0" anchor="ctr">
              <a:spAutoFit/>
            </a:bodyPr>
            <a:lstStyle/>
            <a:p>
              <a:pPr algn="ctr"/>
              <a:r>
                <a:rPr lang="en-US" sz="2000" b="1" dirty="0">
                  <a:solidFill>
                    <a:srgbClr val="0D425D"/>
                  </a:solidFill>
                  <a:latin typeface="Helvetica Neue"/>
                  <a:cs typeface="Helvetica Neue"/>
                </a:rPr>
                <a:t>e</a:t>
              </a:r>
            </a:p>
          </p:txBody>
        </p:sp>
        <p:sp>
          <p:nvSpPr>
            <p:cNvPr id="43" name="TextBox 42"/>
            <p:cNvSpPr txBox="1"/>
            <p:nvPr/>
          </p:nvSpPr>
          <p:spPr>
            <a:xfrm>
              <a:off x="8318355" y="3447299"/>
              <a:ext cx="341760"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d</a:t>
              </a:r>
              <a:endParaRPr lang="en-US" sz="2000" b="1" dirty="0">
                <a:solidFill>
                  <a:srgbClr val="0D425D"/>
                </a:solidFill>
                <a:latin typeface="Helvetica Neue"/>
                <a:cs typeface="Helvetica Neue"/>
              </a:endParaRPr>
            </a:p>
          </p:txBody>
        </p:sp>
        <p:sp>
          <p:nvSpPr>
            <p:cNvPr id="44" name="TextBox 43"/>
            <p:cNvSpPr txBox="1"/>
            <p:nvPr/>
          </p:nvSpPr>
          <p:spPr>
            <a:xfrm>
              <a:off x="8316521" y="2719328"/>
              <a:ext cx="332142"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c</a:t>
              </a:r>
              <a:endParaRPr lang="en-US" sz="2000" b="1" dirty="0">
                <a:solidFill>
                  <a:srgbClr val="0D425D"/>
                </a:solidFill>
                <a:latin typeface="Helvetica Neue"/>
                <a:cs typeface="Helvetica Neue"/>
              </a:endParaRPr>
            </a:p>
          </p:txBody>
        </p:sp>
        <p:sp>
          <p:nvSpPr>
            <p:cNvPr id="45" name="Oval 44"/>
            <p:cNvSpPr>
              <a:spLocks noChangeAspect="1"/>
            </p:cNvSpPr>
            <p:nvPr/>
          </p:nvSpPr>
          <p:spPr>
            <a:xfrm>
              <a:off x="6297005" y="1214660"/>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6368036" y="1212074"/>
              <a:ext cx="332142"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a</a:t>
              </a:r>
              <a:endParaRPr lang="en-US" sz="2000" b="1" dirty="0">
                <a:solidFill>
                  <a:srgbClr val="0D425D"/>
                </a:solidFill>
                <a:latin typeface="Helvetica Neue"/>
                <a:cs typeface="Helvetica Neue"/>
              </a:endParaRPr>
            </a:p>
          </p:txBody>
        </p:sp>
        <p:sp>
          <p:nvSpPr>
            <p:cNvPr id="47" name="Oval 46"/>
            <p:cNvSpPr>
              <a:spLocks noChangeAspect="1"/>
            </p:cNvSpPr>
            <p:nvPr/>
          </p:nvSpPr>
          <p:spPr>
            <a:xfrm>
              <a:off x="6297005" y="1942631"/>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6369870" y="1940045"/>
              <a:ext cx="341760"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b</a:t>
              </a:r>
              <a:endParaRPr lang="en-US" sz="2000" b="1" dirty="0">
                <a:solidFill>
                  <a:srgbClr val="0D425D"/>
                </a:solidFill>
                <a:latin typeface="Helvetica Neue"/>
                <a:cs typeface="Helvetica Neue"/>
              </a:endParaRPr>
            </a:p>
          </p:txBody>
        </p:sp>
        <p:sp>
          <p:nvSpPr>
            <p:cNvPr id="49" name="Oval 48"/>
            <p:cNvSpPr>
              <a:spLocks noChangeAspect="1"/>
            </p:cNvSpPr>
            <p:nvPr/>
          </p:nvSpPr>
          <p:spPr>
            <a:xfrm>
              <a:off x="6297005" y="4126544"/>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6368036" y="4123958"/>
              <a:ext cx="332142"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e</a:t>
              </a:r>
              <a:endParaRPr lang="en-US" sz="2000" b="1" dirty="0">
                <a:solidFill>
                  <a:srgbClr val="0D425D"/>
                </a:solidFill>
                <a:latin typeface="Helvetica Neue"/>
                <a:cs typeface="Helvetica Neue"/>
              </a:endParaRPr>
            </a:p>
          </p:txBody>
        </p:sp>
        <p:sp>
          <p:nvSpPr>
            <p:cNvPr id="51" name="Oval 50"/>
            <p:cNvSpPr>
              <a:spLocks noChangeAspect="1"/>
            </p:cNvSpPr>
            <p:nvPr/>
          </p:nvSpPr>
          <p:spPr>
            <a:xfrm>
              <a:off x="6297005" y="3398573"/>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6344212" y="3395987"/>
              <a:ext cx="341760"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d</a:t>
              </a:r>
              <a:endParaRPr lang="en-US" sz="2000" b="1" dirty="0">
                <a:solidFill>
                  <a:srgbClr val="0D425D"/>
                </a:solidFill>
                <a:latin typeface="Helvetica Neue"/>
                <a:cs typeface="Helvetica Neue"/>
              </a:endParaRPr>
            </a:p>
          </p:txBody>
        </p:sp>
        <p:sp>
          <p:nvSpPr>
            <p:cNvPr id="53" name="Oval 52"/>
            <p:cNvSpPr>
              <a:spLocks noChangeAspect="1"/>
            </p:cNvSpPr>
            <p:nvPr/>
          </p:nvSpPr>
          <p:spPr>
            <a:xfrm>
              <a:off x="6297005" y="2670602"/>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6355207" y="2668016"/>
              <a:ext cx="332142"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c</a:t>
              </a:r>
              <a:endParaRPr lang="en-US" sz="2000" b="1" dirty="0">
                <a:solidFill>
                  <a:srgbClr val="0D425D"/>
                </a:solidFill>
                <a:latin typeface="Helvetica Neue"/>
                <a:cs typeface="Helvetica Neue"/>
              </a:endParaRPr>
            </a:p>
          </p:txBody>
        </p:sp>
        <p:sp>
          <p:nvSpPr>
            <p:cNvPr id="55" name="Oval 54"/>
            <p:cNvSpPr>
              <a:spLocks noChangeAspect="1"/>
            </p:cNvSpPr>
            <p:nvPr/>
          </p:nvSpPr>
          <p:spPr>
            <a:xfrm>
              <a:off x="8245490" y="1265972"/>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a:spLocks noChangeAspect="1"/>
            </p:cNvSpPr>
            <p:nvPr/>
          </p:nvSpPr>
          <p:spPr>
            <a:xfrm>
              <a:off x="8245490" y="1993943"/>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a:spLocks noChangeAspect="1"/>
            </p:cNvSpPr>
            <p:nvPr/>
          </p:nvSpPr>
          <p:spPr>
            <a:xfrm>
              <a:off x="8245490" y="4177856"/>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a:spLocks noChangeAspect="1"/>
            </p:cNvSpPr>
            <p:nvPr/>
          </p:nvSpPr>
          <p:spPr>
            <a:xfrm>
              <a:off x="8245490" y="3449885"/>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a:spLocks noChangeAspect="1"/>
            </p:cNvSpPr>
            <p:nvPr/>
          </p:nvSpPr>
          <p:spPr>
            <a:xfrm>
              <a:off x="8245490" y="2721914"/>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Arrow Connector 59"/>
            <p:cNvCxnSpPr>
              <a:stCxn id="43" idx="6"/>
            </p:cNvCxnSpPr>
            <p:nvPr/>
          </p:nvCxnSpPr>
          <p:spPr>
            <a:xfrm>
              <a:off x="6754205" y="1443260"/>
              <a:ext cx="1491285" cy="779283"/>
            </a:xfrm>
            <a:prstGeom prst="straightConnector1">
              <a:avLst/>
            </a:prstGeom>
            <a:ln w="28575" cmpd="sng">
              <a:solidFill>
                <a:srgbClr val="0D425D">
                  <a:alpha val="35000"/>
                </a:srgbClr>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3" idx="6"/>
            </p:cNvCxnSpPr>
            <p:nvPr/>
          </p:nvCxnSpPr>
          <p:spPr>
            <a:xfrm>
              <a:off x="6754205" y="1443260"/>
              <a:ext cx="1491285" cy="2235225"/>
            </a:xfrm>
            <a:prstGeom prst="straightConnector1">
              <a:avLst/>
            </a:prstGeom>
            <a:ln w="28575"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43" idx="6"/>
            </p:cNvCxnSpPr>
            <p:nvPr/>
          </p:nvCxnSpPr>
          <p:spPr>
            <a:xfrm>
              <a:off x="6754205" y="1443260"/>
              <a:ext cx="1491285" cy="2963196"/>
            </a:xfrm>
            <a:prstGeom prst="straightConnector1">
              <a:avLst/>
            </a:prstGeom>
            <a:ln w="28575"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8" idx="6"/>
            </p:cNvCxnSpPr>
            <p:nvPr/>
          </p:nvCxnSpPr>
          <p:spPr>
            <a:xfrm>
              <a:off x="6754205" y="2171231"/>
              <a:ext cx="1491285" cy="779283"/>
            </a:xfrm>
            <a:prstGeom prst="straightConnector1">
              <a:avLst/>
            </a:prstGeom>
            <a:ln w="28575" cmpd="sng">
              <a:solidFill>
                <a:srgbClr val="0D425D">
                  <a:alpha val="35000"/>
                </a:srgbClr>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grpSp>
      <p:sp>
        <p:nvSpPr>
          <p:cNvPr id="74" name="TextBox 73"/>
          <p:cNvSpPr txBox="1"/>
          <p:nvPr/>
        </p:nvSpPr>
        <p:spPr>
          <a:xfrm>
            <a:off x="7202841" y="1071002"/>
            <a:ext cx="2021644" cy="523220"/>
          </a:xfrm>
          <a:prstGeom prst="rect">
            <a:avLst/>
          </a:prstGeom>
          <a:noFill/>
        </p:spPr>
        <p:txBody>
          <a:bodyPr wrap="none" rtlCol="0" anchor="ctr">
            <a:spAutoFit/>
          </a:bodyPr>
          <a:lstStyle/>
          <a:p>
            <a:pPr algn="ctr"/>
            <a:r>
              <a:rPr lang="en-US" sz="2800" dirty="0" smtClean="0">
                <a:solidFill>
                  <a:srgbClr val="0D425D"/>
                </a:solidFill>
                <a:latin typeface="Helvetica Neue Light" charset="0"/>
                <a:ea typeface="Helvetica Neue Light" charset="0"/>
                <a:cs typeface="Helvetica Neue Light" charset="0"/>
              </a:rPr>
              <a:t>as predator</a:t>
            </a:r>
            <a:endParaRPr lang="en-US" sz="2800" dirty="0">
              <a:solidFill>
                <a:srgbClr val="0D425D"/>
              </a:solidFill>
              <a:latin typeface="Helvetica Neue Light" charset="0"/>
              <a:ea typeface="Helvetica Neue Light" charset="0"/>
              <a:cs typeface="Helvetica Neue Light" charset="0"/>
            </a:endParaRPr>
          </a:p>
        </p:txBody>
      </p:sp>
      <p:sp>
        <p:nvSpPr>
          <p:cNvPr id="75" name="TextBox 74"/>
          <p:cNvSpPr txBox="1"/>
          <p:nvPr/>
        </p:nvSpPr>
        <p:spPr>
          <a:xfrm>
            <a:off x="9469606" y="1071002"/>
            <a:ext cx="1354794" cy="523220"/>
          </a:xfrm>
          <a:prstGeom prst="rect">
            <a:avLst/>
          </a:prstGeom>
          <a:noFill/>
        </p:spPr>
        <p:txBody>
          <a:bodyPr wrap="none" rtlCol="0" anchor="ctr">
            <a:spAutoFit/>
          </a:bodyPr>
          <a:lstStyle/>
          <a:p>
            <a:pPr algn="ctr"/>
            <a:r>
              <a:rPr lang="en-US" sz="2800" dirty="0" smtClean="0">
                <a:solidFill>
                  <a:srgbClr val="0D425D"/>
                </a:solidFill>
                <a:latin typeface="Helvetica Neue Light" charset="0"/>
                <a:ea typeface="Helvetica Neue Light" charset="0"/>
                <a:cs typeface="Helvetica Neue Light" charset="0"/>
              </a:rPr>
              <a:t>as prey</a:t>
            </a:r>
            <a:endParaRPr lang="en-US" sz="2800" dirty="0">
              <a:solidFill>
                <a:srgbClr val="0D425D"/>
              </a:solidFill>
              <a:latin typeface="Helvetica Neue Light" charset="0"/>
              <a:ea typeface="Helvetica Neue Light" charset="0"/>
              <a:cs typeface="Helvetica Neue Light" charset="0"/>
            </a:endParaRPr>
          </a:p>
        </p:txBody>
      </p:sp>
      <p:sp>
        <p:nvSpPr>
          <p:cNvPr id="76" name="TextBox 75"/>
          <p:cNvSpPr txBox="1"/>
          <p:nvPr/>
        </p:nvSpPr>
        <p:spPr>
          <a:xfrm>
            <a:off x="7950312" y="5224958"/>
            <a:ext cx="2444900" cy="400110"/>
          </a:xfrm>
          <a:prstGeom prst="rect">
            <a:avLst/>
          </a:prstGeom>
          <a:noFill/>
        </p:spPr>
        <p:txBody>
          <a:bodyPr wrap="none" rtlCol="0" anchor="ctr">
            <a:spAutoFit/>
          </a:bodyPr>
          <a:lstStyle/>
          <a:p>
            <a:pPr algn="ctr"/>
            <a:r>
              <a:rPr lang="en-US" sz="2000" smtClean="0">
                <a:solidFill>
                  <a:srgbClr val="0D425D"/>
                </a:solidFill>
                <a:latin typeface="Helvetica Neue Light" charset="0"/>
                <a:ea typeface="Helvetica Neue Light" charset="0"/>
                <a:cs typeface="Helvetica Neue Light" charset="0"/>
              </a:rPr>
              <a:t>maximum matching</a:t>
            </a:r>
            <a:endParaRPr lang="en-US" sz="2000" dirty="0">
              <a:solidFill>
                <a:srgbClr val="0D425D"/>
              </a:solidFill>
              <a:latin typeface="Helvetica Neue Light" charset="0"/>
              <a:ea typeface="Helvetica Neue Light" charset="0"/>
              <a:cs typeface="Helvetica Neue Light" charset="0"/>
            </a:endParaRPr>
          </a:p>
        </p:txBody>
      </p:sp>
      <p:sp>
        <p:nvSpPr>
          <p:cNvPr id="108" name="TextBox 107"/>
          <p:cNvSpPr txBox="1"/>
          <p:nvPr/>
        </p:nvSpPr>
        <p:spPr>
          <a:xfrm>
            <a:off x="937709" y="892950"/>
            <a:ext cx="3769913" cy="584775"/>
          </a:xfrm>
          <a:prstGeom prst="rect">
            <a:avLst/>
          </a:prstGeom>
          <a:noFill/>
        </p:spPr>
        <p:txBody>
          <a:bodyPr wrap="square" rtlCol="0">
            <a:spAutoFit/>
          </a:bodyPr>
          <a:lstStyle/>
          <a:p>
            <a:r>
              <a:rPr lang="en-AU" sz="3200" dirty="0" smtClean="0">
                <a:solidFill>
                  <a:srgbClr val="0D425E"/>
                </a:solidFill>
                <a:latin typeface="Helvetica Neue Light" charset="0"/>
                <a:ea typeface="Helvetica Neue Light" charset="0"/>
                <a:cs typeface="Helvetica Neue Light" charset="0"/>
              </a:rPr>
              <a:t>which species?</a:t>
            </a:r>
            <a:endParaRPr lang="en-AU" sz="3200" dirty="0">
              <a:solidFill>
                <a:srgbClr val="0D425E"/>
              </a:solidFill>
              <a:latin typeface="Helvetica Neue Light" charset="0"/>
              <a:ea typeface="Helvetica Neue Light" charset="0"/>
              <a:cs typeface="Helvetica Neue Light" charset="0"/>
            </a:endParaRPr>
          </a:p>
        </p:txBody>
      </p:sp>
      <p:pic>
        <p:nvPicPr>
          <p:cNvPr id="64" name="Picture 63"/>
          <p:cNvPicPr>
            <a:picLocks noChangeAspect="1"/>
          </p:cNvPicPr>
          <p:nvPr/>
        </p:nvPicPr>
        <p:blipFill>
          <a:blip r:embed="rId3"/>
          <a:stretch>
            <a:fillRect/>
          </a:stretch>
        </p:blipFill>
        <p:spPr>
          <a:xfrm flipH="1">
            <a:off x="3144482" y="1859795"/>
            <a:ext cx="132753" cy="829706"/>
          </a:xfrm>
          <a:prstGeom prst="rect">
            <a:avLst/>
          </a:prstGeom>
        </p:spPr>
      </p:pic>
      <p:pic>
        <p:nvPicPr>
          <p:cNvPr id="65" name="Picture 64"/>
          <p:cNvPicPr>
            <a:picLocks noChangeAspect="1"/>
          </p:cNvPicPr>
          <p:nvPr/>
        </p:nvPicPr>
        <p:blipFill>
          <a:blip r:embed="rId3"/>
          <a:stretch>
            <a:fillRect/>
          </a:stretch>
        </p:blipFill>
        <p:spPr>
          <a:xfrm flipH="1">
            <a:off x="4258612" y="2861594"/>
            <a:ext cx="132753" cy="829706"/>
          </a:xfrm>
          <a:prstGeom prst="rect">
            <a:avLst/>
          </a:prstGeom>
        </p:spPr>
      </p:pic>
      <p:pic>
        <p:nvPicPr>
          <p:cNvPr id="66" name="Picture 65"/>
          <p:cNvPicPr>
            <a:picLocks noChangeAspect="1"/>
          </p:cNvPicPr>
          <p:nvPr/>
        </p:nvPicPr>
        <p:blipFill>
          <a:blip r:embed="rId3"/>
          <a:stretch>
            <a:fillRect/>
          </a:stretch>
        </p:blipFill>
        <p:spPr>
          <a:xfrm>
            <a:off x="2041946" y="2895665"/>
            <a:ext cx="132753" cy="829706"/>
          </a:xfrm>
          <a:prstGeom prst="rect">
            <a:avLst/>
          </a:prstGeom>
        </p:spPr>
      </p:pic>
    </p:spTree>
    <p:extLst>
      <p:ext uri="{BB962C8B-B14F-4D97-AF65-F5344CB8AC3E}">
        <p14:creationId xmlns:p14="http://schemas.microsoft.com/office/powerpoint/2010/main" val="78375071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2673298" y="2582782"/>
            <a:ext cx="7140096" cy="1123384"/>
          </a:xfrm>
          <a:prstGeom prst="rect">
            <a:avLst/>
          </a:prstGeom>
          <a:noFill/>
        </p:spPr>
        <p:txBody>
          <a:bodyPr wrap="none" rtlCol="0">
            <a:spAutoFit/>
          </a:bodyPr>
          <a:lstStyle/>
          <a:p>
            <a:pPr algn="ctr"/>
            <a:r>
              <a:rPr lang="en-AU" sz="6700" dirty="0" smtClean="0">
                <a:solidFill>
                  <a:srgbClr val="0D425E"/>
                </a:solidFill>
                <a:latin typeface="Helvetica Neue Light" charset="0"/>
                <a:ea typeface="Helvetica Neue Light" charset="0"/>
                <a:cs typeface="Helvetica Neue Light" charset="0"/>
              </a:rPr>
              <a:t>coexistence theory</a:t>
            </a:r>
            <a:endParaRPr lang="en-AU" sz="6700" dirty="0">
              <a:solidFill>
                <a:srgbClr val="0D425E"/>
              </a:solidFill>
              <a:latin typeface="Helvetica Neue Light" charset="0"/>
              <a:ea typeface="Helvetica Neue Light" charset="0"/>
              <a:cs typeface="Helvetica Neue Light" charset="0"/>
            </a:endParaRPr>
          </a:p>
        </p:txBody>
      </p:sp>
      <p:sp>
        <p:nvSpPr>
          <p:cNvPr id="7" name="TextBox 6"/>
          <p:cNvSpPr txBox="1"/>
          <p:nvPr/>
        </p:nvSpPr>
        <p:spPr>
          <a:xfrm>
            <a:off x="2673298" y="3706166"/>
            <a:ext cx="7116051" cy="584775"/>
          </a:xfrm>
          <a:prstGeom prst="rect">
            <a:avLst/>
          </a:prstGeom>
          <a:noFill/>
        </p:spPr>
        <p:txBody>
          <a:bodyPr wrap="none" rtlCol="0">
            <a:spAutoFit/>
          </a:bodyPr>
          <a:lstStyle/>
          <a:p>
            <a:pPr algn="ctr"/>
            <a:r>
              <a:rPr lang="en-AU" sz="3200" dirty="0" smtClean="0">
                <a:solidFill>
                  <a:srgbClr val="0D425E"/>
                </a:solidFill>
                <a:latin typeface="Helvetica Neue" charset="0"/>
                <a:ea typeface="Helvetica Neue" charset="0"/>
                <a:cs typeface="Helvetica Neue" charset="0"/>
              </a:rPr>
              <a:t>stabilizing</a:t>
            </a:r>
            <a:r>
              <a:rPr lang="en-AU" sz="3200" dirty="0" smtClean="0">
                <a:solidFill>
                  <a:srgbClr val="0D425E"/>
                </a:solidFill>
                <a:latin typeface="Helvetica Neue Light" charset="0"/>
                <a:ea typeface="Helvetica Neue Light" charset="0"/>
                <a:cs typeface="Helvetica Neue Light" charset="0"/>
              </a:rPr>
              <a:t> + </a:t>
            </a:r>
            <a:r>
              <a:rPr lang="en-AU" sz="3200" dirty="0" smtClean="0">
                <a:solidFill>
                  <a:srgbClr val="0D425E"/>
                </a:solidFill>
                <a:latin typeface="Helvetica Neue" charset="0"/>
                <a:ea typeface="Helvetica Neue" charset="0"/>
                <a:cs typeface="Helvetica Neue" charset="0"/>
              </a:rPr>
              <a:t>destabilizing</a:t>
            </a:r>
            <a:r>
              <a:rPr lang="en-AU" sz="3200" dirty="0" smtClean="0">
                <a:solidFill>
                  <a:srgbClr val="0D425E"/>
                </a:solidFill>
                <a:latin typeface="Helvetica Neue Light" charset="0"/>
                <a:ea typeface="Helvetica Neue Light" charset="0"/>
                <a:cs typeface="Helvetica Neue Light" charset="0"/>
              </a:rPr>
              <a:t> mechanisms</a:t>
            </a:r>
            <a:endParaRPr lang="en-AU" sz="3200" dirty="0">
              <a:solidFill>
                <a:srgbClr val="0D425E"/>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771794563"/>
      </p:ext>
    </p:extLst>
  </p:cSld>
  <p:clrMapOvr>
    <a:masterClrMapping/>
  </p:clrMapOvr>
  <p:transition advTm="7337">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cstate="screen">
            <a:alphaModFix amt="20000"/>
            <a:extLst>
              <a:ext uri="{28A0092B-C50C-407E-A947-70E740481C1C}">
                <a14:useLocalDpi xmlns:a14="http://schemas.microsoft.com/office/drawing/2010/main"/>
              </a:ext>
            </a:extLst>
          </a:blip>
          <a:stretch>
            <a:fillRect/>
          </a:stretch>
        </p:blipFill>
        <p:spPr>
          <a:xfrm>
            <a:off x="317223" y="6341798"/>
            <a:ext cx="2632024" cy="360000"/>
          </a:xfrm>
          <a:prstGeom prst="rect">
            <a:avLst/>
          </a:prstGeom>
        </p:spPr>
      </p:pic>
      <p:grpSp>
        <p:nvGrpSpPr>
          <p:cNvPr id="20" name="Group 19"/>
          <p:cNvGrpSpPr/>
          <p:nvPr/>
        </p:nvGrpSpPr>
        <p:grpSpPr>
          <a:xfrm>
            <a:off x="1879724" y="2673334"/>
            <a:ext cx="2669677" cy="2458963"/>
            <a:chOff x="3169114" y="2200981"/>
            <a:chExt cx="2669677" cy="2458963"/>
          </a:xfrm>
        </p:grpSpPr>
        <p:sp>
          <p:nvSpPr>
            <p:cNvPr id="21" name="Oval 20"/>
            <p:cNvSpPr>
              <a:spLocks noChangeAspect="1"/>
            </p:cNvSpPr>
            <p:nvPr/>
          </p:nvSpPr>
          <p:spPr>
            <a:xfrm>
              <a:off x="4271649" y="2200981"/>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a:spLocks noChangeAspect="1"/>
            </p:cNvSpPr>
            <p:nvPr/>
          </p:nvSpPr>
          <p:spPr>
            <a:xfrm>
              <a:off x="4271649" y="3201863"/>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a:off x="4271649" y="4202744"/>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a:stCxn id="24" idx="4"/>
              <a:endCxn id="25" idx="0"/>
            </p:cNvCxnSpPr>
            <p:nvPr/>
          </p:nvCxnSpPr>
          <p:spPr>
            <a:xfrm>
              <a:off x="4500249" y="2658181"/>
              <a:ext cx="0" cy="543682"/>
            </a:xfrm>
            <a:prstGeom prst="straightConnector1">
              <a:avLst/>
            </a:prstGeom>
            <a:ln w="38100"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5" idx="4"/>
              <a:endCxn id="26" idx="0"/>
            </p:cNvCxnSpPr>
            <p:nvPr/>
          </p:nvCxnSpPr>
          <p:spPr>
            <a:xfrm>
              <a:off x="4500249" y="3659063"/>
              <a:ext cx="0" cy="543681"/>
            </a:xfrm>
            <a:prstGeom prst="straightConnector1">
              <a:avLst/>
            </a:prstGeom>
            <a:ln w="38100"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sp>
          <p:nvSpPr>
            <p:cNvPr id="26" name="Oval 25"/>
            <p:cNvSpPr>
              <a:spLocks noChangeAspect="1"/>
            </p:cNvSpPr>
            <p:nvPr/>
          </p:nvSpPr>
          <p:spPr>
            <a:xfrm>
              <a:off x="3169114" y="3201863"/>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5381591" y="3201863"/>
              <a:ext cx="457200" cy="457200"/>
            </a:xfrm>
            <a:prstGeom prst="ellipse">
              <a:avLst/>
            </a:prstGeom>
            <a:noFill/>
            <a:ln w="38100" cmpd="sng">
              <a:solidFill>
                <a:srgbClr val="0D42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a:stCxn id="24" idx="3"/>
              <a:endCxn id="27" idx="7"/>
            </p:cNvCxnSpPr>
            <p:nvPr/>
          </p:nvCxnSpPr>
          <p:spPr>
            <a:xfrm flipH="1">
              <a:off x="3559359" y="2591226"/>
              <a:ext cx="779245" cy="677592"/>
            </a:xfrm>
            <a:prstGeom prst="straightConnector1">
              <a:avLst/>
            </a:prstGeom>
            <a:ln w="38100"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4" idx="5"/>
              <a:endCxn id="29" idx="1"/>
            </p:cNvCxnSpPr>
            <p:nvPr/>
          </p:nvCxnSpPr>
          <p:spPr>
            <a:xfrm>
              <a:off x="4661894" y="2591226"/>
              <a:ext cx="786652" cy="677592"/>
            </a:xfrm>
            <a:prstGeom prst="straightConnector1">
              <a:avLst/>
            </a:prstGeom>
            <a:ln w="38100" cmpd="sng">
              <a:solidFill>
                <a:srgbClr val="0D425D"/>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334582" y="2206480"/>
              <a:ext cx="360996" cy="400110"/>
            </a:xfrm>
            <a:prstGeom prst="rect">
              <a:avLst/>
            </a:prstGeom>
            <a:noFill/>
          </p:spPr>
          <p:txBody>
            <a:bodyPr wrap="none" rtlCol="0" anchor="ctr">
              <a:spAutoFit/>
            </a:bodyPr>
            <a:lstStyle/>
            <a:p>
              <a:pPr algn="ctr"/>
              <a:r>
                <a:rPr lang="en-US" sz="2000" b="1" dirty="0" smtClean="0">
                  <a:solidFill>
                    <a:srgbClr val="0D425D"/>
                  </a:solidFill>
                  <a:latin typeface="Helvetica Neue"/>
                  <a:cs typeface="Helvetica Neue"/>
                </a:rPr>
                <a:t>A</a:t>
              </a:r>
              <a:endParaRPr lang="en-US" sz="2000" b="1" dirty="0">
                <a:solidFill>
                  <a:srgbClr val="0D425D"/>
                </a:solidFill>
                <a:latin typeface="Helvetica Neue"/>
                <a:cs typeface="Helvetica Neue"/>
              </a:endParaRPr>
            </a:p>
          </p:txBody>
        </p:sp>
        <p:sp>
          <p:nvSpPr>
            <p:cNvPr id="31" name="TextBox 30"/>
            <p:cNvSpPr txBox="1"/>
            <p:nvPr/>
          </p:nvSpPr>
          <p:spPr>
            <a:xfrm>
              <a:off x="3211617" y="3210225"/>
              <a:ext cx="375424" cy="400110"/>
            </a:xfrm>
            <a:prstGeom prst="rect">
              <a:avLst/>
            </a:prstGeom>
            <a:noFill/>
          </p:spPr>
          <p:txBody>
            <a:bodyPr wrap="none" rtlCol="0" anchor="ctr">
              <a:spAutoFit/>
            </a:bodyPr>
            <a:lstStyle/>
            <a:p>
              <a:pPr algn="ctr"/>
              <a:r>
                <a:rPr lang="en-US" sz="2000" b="1" dirty="0" smtClean="0">
                  <a:solidFill>
                    <a:srgbClr val="0D425D"/>
                  </a:solidFill>
                  <a:latin typeface="Helvetica Neue"/>
                  <a:cs typeface="Helvetica Neue"/>
                </a:rPr>
                <a:t>D</a:t>
              </a:r>
              <a:endParaRPr lang="en-US" sz="2000" b="1" dirty="0">
                <a:solidFill>
                  <a:srgbClr val="0D425D"/>
                </a:solidFill>
                <a:latin typeface="Helvetica Neue"/>
                <a:cs typeface="Helvetica Neue"/>
              </a:endParaRPr>
            </a:p>
          </p:txBody>
        </p:sp>
        <p:sp>
          <p:nvSpPr>
            <p:cNvPr id="33" name="TextBox 32"/>
            <p:cNvSpPr txBox="1"/>
            <p:nvPr/>
          </p:nvSpPr>
          <p:spPr>
            <a:xfrm>
              <a:off x="4317346" y="3211866"/>
              <a:ext cx="365806" cy="400110"/>
            </a:xfrm>
            <a:prstGeom prst="rect">
              <a:avLst/>
            </a:prstGeom>
            <a:noFill/>
          </p:spPr>
          <p:txBody>
            <a:bodyPr wrap="none" rtlCol="0" anchor="ctr">
              <a:spAutoFit/>
            </a:bodyPr>
            <a:lstStyle/>
            <a:p>
              <a:pPr algn="ctr"/>
              <a:r>
                <a:rPr lang="en-US" sz="2000" b="1" dirty="0" smtClean="0">
                  <a:solidFill>
                    <a:srgbClr val="0D425D"/>
                  </a:solidFill>
                  <a:latin typeface="Helvetica Neue"/>
                  <a:cs typeface="Helvetica Neue"/>
                </a:rPr>
                <a:t>B</a:t>
              </a:r>
              <a:endParaRPr lang="en-US" sz="2000" b="1" dirty="0">
                <a:solidFill>
                  <a:srgbClr val="0D425D"/>
                </a:solidFill>
                <a:latin typeface="Helvetica Neue"/>
                <a:cs typeface="Helvetica Neue"/>
              </a:endParaRPr>
            </a:p>
          </p:txBody>
        </p:sp>
        <p:sp>
          <p:nvSpPr>
            <p:cNvPr id="34" name="TextBox 33"/>
            <p:cNvSpPr txBox="1"/>
            <p:nvPr/>
          </p:nvSpPr>
          <p:spPr>
            <a:xfrm>
              <a:off x="5435696" y="3223053"/>
              <a:ext cx="351378" cy="400110"/>
            </a:xfrm>
            <a:prstGeom prst="rect">
              <a:avLst/>
            </a:prstGeom>
            <a:noFill/>
          </p:spPr>
          <p:txBody>
            <a:bodyPr wrap="none" rtlCol="0" anchor="ctr">
              <a:spAutoFit/>
            </a:bodyPr>
            <a:lstStyle/>
            <a:p>
              <a:pPr algn="ctr"/>
              <a:r>
                <a:rPr lang="en-US" sz="2000" b="1" dirty="0" smtClean="0">
                  <a:solidFill>
                    <a:srgbClr val="0D425D"/>
                  </a:solidFill>
                  <a:latin typeface="Helvetica Neue"/>
                  <a:cs typeface="Helvetica Neue"/>
                </a:rPr>
                <a:t>E</a:t>
              </a:r>
              <a:endParaRPr lang="en-US" sz="2000" b="1" dirty="0">
                <a:solidFill>
                  <a:srgbClr val="0D425D"/>
                </a:solidFill>
                <a:latin typeface="Helvetica Neue"/>
                <a:cs typeface="Helvetica Neue"/>
              </a:endParaRPr>
            </a:p>
          </p:txBody>
        </p:sp>
        <p:sp>
          <p:nvSpPr>
            <p:cNvPr id="35" name="TextBox 34"/>
            <p:cNvSpPr txBox="1"/>
            <p:nvPr/>
          </p:nvSpPr>
          <p:spPr>
            <a:xfrm>
              <a:off x="4319217" y="4212986"/>
              <a:ext cx="375424" cy="400110"/>
            </a:xfrm>
            <a:prstGeom prst="rect">
              <a:avLst/>
            </a:prstGeom>
            <a:noFill/>
            <a:ln>
              <a:noFill/>
            </a:ln>
          </p:spPr>
          <p:txBody>
            <a:bodyPr wrap="none" rtlCol="0" anchor="ctr">
              <a:spAutoFit/>
            </a:bodyPr>
            <a:lstStyle/>
            <a:p>
              <a:pPr algn="ctr"/>
              <a:r>
                <a:rPr lang="en-US" sz="2000" b="1" dirty="0" smtClean="0">
                  <a:solidFill>
                    <a:srgbClr val="0D425D"/>
                  </a:solidFill>
                  <a:latin typeface="Helvetica Neue"/>
                  <a:cs typeface="Helvetica Neue"/>
                </a:rPr>
                <a:t>C</a:t>
              </a:r>
              <a:endParaRPr lang="en-US" sz="2000" b="1" dirty="0">
                <a:solidFill>
                  <a:srgbClr val="0D425D"/>
                </a:solidFill>
                <a:latin typeface="Helvetica Neue"/>
                <a:cs typeface="Helvetica Neue"/>
              </a:endParaRPr>
            </a:p>
          </p:txBody>
        </p:sp>
      </p:grpSp>
      <p:sp>
        <p:nvSpPr>
          <p:cNvPr id="108" name="TextBox 107"/>
          <p:cNvSpPr txBox="1"/>
          <p:nvPr/>
        </p:nvSpPr>
        <p:spPr>
          <a:xfrm>
            <a:off x="937709" y="892950"/>
            <a:ext cx="3769913" cy="584775"/>
          </a:xfrm>
          <a:prstGeom prst="rect">
            <a:avLst/>
          </a:prstGeom>
          <a:noFill/>
        </p:spPr>
        <p:txBody>
          <a:bodyPr wrap="square" rtlCol="0">
            <a:spAutoFit/>
          </a:bodyPr>
          <a:lstStyle/>
          <a:p>
            <a:r>
              <a:rPr lang="en-AU" sz="3200" dirty="0" smtClean="0">
                <a:solidFill>
                  <a:srgbClr val="0D425E"/>
                </a:solidFill>
                <a:latin typeface="Helvetica Neue Light" charset="0"/>
                <a:ea typeface="Helvetica Neue Light" charset="0"/>
                <a:cs typeface="Helvetica Neue Light" charset="0"/>
              </a:rPr>
              <a:t>which species?</a:t>
            </a:r>
            <a:endParaRPr lang="en-AU" sz="3200" dirty="0">
              <a:solidFill>
                <a:srgbClr val="0D425E"/>
              </a:solidFill>
              <a:latin typeface="Helvetica Neue Light" charset="0"/>
              <a:ea typeface="Helvetica Neue Light" charset="0"/>
              <a:cs typeface="Helvetica Neue Light" charset="0"/>
            </a:endParaRPr>
          </a:p>
        </p:txBody>
      </p:sp>
      <p:graphicFrame>
        <p:nvGraphicFramePr>
          <p:cNvPr id="64" name="Table 63"/>
          <p:cNvGraphicFramePr>
            <a:graphicFrameLocks noGrp="1"/>
          </p:cNvGraphicFramePr>
          <p:nvPr>
            <p:extLst>
              <p:ext uri="{D42A27DB-BD31-4B8C-83A1-F6EECF244321}">
                <p14:modId xmlns:p14="http://schemas.microsoft.com/office/powerpoint/2010/main" val="1405069407"/>
              </p:ext>
            </p:extLst>
          </p:nvPr>
        </p:nvGraphicFramePr>
        <p:xfrm>
          <a:off x="7330201" y="2185775"/>
          <a:ext cx="2924142" cy="2899674"/>
        </p:xfrm>
        <a:graphic>
          <a:graphicData uri="http://schemas.openxmlformats.org/drawingml/2006/table">
            <a:tbl>
              <a:tblPr firstRow="1" bandRow="1">
                <a:tableStyleId>{5C22544A-7EE6-4342-B048-85BDC9FD1C3A}</a:tableStyleId>
              </a:tblPr>
              <a:tblGrid>
                <a:gridCol w="1299356"/>
                <a:gridCol w="1624786"/>
              </a:tblGrid>
              <a:tr h="483279">
                <a:tc>
                  <a:txBody>
                    <a:bodyPr/>
                    <a:lstStyle/>
                    <a:p>
                      <a:pPr algn="ctr"/>
                      <a:r>
                        <a:rPr lang="en-US" sz="2000" b="0" i="0" dirty="0" smtClean="0">
                          <a:solidFill>
                            <a:srgbClr val="0D425D"/>
                          </a:solidFill>
                          <a:latin typeface="Helvetica Neue" charset="0"/>
                          <a:ea typeface="Helvetica Neue" charset="0"/>
                          <a:cs typeface="Helvetica Neue" charset="0"/>
                        </a:rPr>
                        <a:t>Species</a:t>
                      </a:r>
                      <a:endParaRPr lang="en-US" sz="2000" b="0" i="0" dirty="0">
                        <a:solidFill>
                          <a:srgbClr val="0D425D"/>
                        </a:solidFill>
                        <a:latin typeface="Helvetica Neue" charset="0"/>
                        <a:ea typeface="Helvetica Neue" charset="0"/>
                        <a:cs typeface="Helvetica Neue"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i="0" dirty="0" smtClean="0">
                          <a:solidFill>
                            <a:srgbClr val="0D425D"/>
                          </a:solidFill>
                          <a:latin typeface="Helvetica Neue" charset="0"/>
                          <a:ea typeface="Helvetica Neue" charset="0"/>
                          <a:cs typeface="Helvetica Neue" charset="0"/>
                        </a:rPr>
                        <a:t>Frequency</a:t>
                      </a:r>
                      <a:endParaRPr lang="en-US" sz="2000" b="0" i="0" dirty="0">
                        <a:solidFill>
                          <a:srgbClr val="0D425D"/>
                        </a:solidFill>
                        <a:latin typeface="Helvetica Neue" charset="0"/>
                        <a:ea typeface="Helvetica Neue" charset="0"/>
                        <a:cs typeface="Helvetica Neue"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83279">
                <a:tc>
                  <a:txBody>
                    <a:bodyPr/>
                    <a:lstStyle/>
                    <a:p>
                      <a:pPr algn="ctr"/>
                      <a:r>
                        <a:rPr lang="en-US" sz="2000" dirty="0" smtClean="0">
                          <a:solidFill>
                            <a:srgbClr val="0D425D"/>
                          </a:solidFill>
                          <a:latin typeface="Helvetica Neue" charset="0"/>
                          <a:ea typeface="Helvetica Neue" charset="0"/>
                          <a:cs typeface="Helvetica Neue" charset="0"/>
                        </a:rPr>
                        <a:t>A</a:t>
                      </a:r>
                      <a:endParaRPr lang="en-US" sz="2000" dirty="0">
                        <a:solidFill>
                          <a:srgbClr val="0D425D"/>
                        </a:solidFill>
                        <a:latin typeface="Helvetica Neue" charset="0"/>
                        <a:ea typeface="Helvetica Neue" charset="0"/>
                        <a:cs typeface="Helvetica Neue"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i="0" dirty="0" smtClean="0">
                          <a:solidFill>
                            <a:srgbClr val="0D425D"/>
                          </a:solidFill>
                          <a:latin typeface="Helvetica Neue Light" charset="0"/>
                          <a:ea typeface="Helvetica Neue Light" charset="0"/>
                          <a:cs typeface="Helvetica Neue Light" charset="0"/>
                        </a:rPr>
                        <a:t>100%</a:t>
                      </a:r>
                      <a:endParaRPr lang="en-US" sz="2000" b="0" i="0" dirty="0">
                        <a:solidFill>
                          <a:srgbClr val="0D425D"/>
                        </a:solidFill>
                        <a:latin typeface="Helvetica Neue Light" charset="0"/>
                        <a:ea typeface="Helvetica Neue Light" charset="0"/>
                        <a:cs typeface="Helvetica Neue Light"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83279">
                <a:tc>
                  <a:txBody>
                    <a:bodyPr/>
                    <a:lstStyle/>
                    <a:p>
                      <a:pPr algn="ctr"/>
                      <a:r>
                        <a:rPr lang="en-US" sz="2000" dirty="0" smtClean="0">
                          <a:solidFill>
                            <a:srgbClr val="0D425D"/>
                          </a:solidFill>
                          <a:latin typeface="Helvetica Neue" charset="0"/>
                          <a:ea typeface="Helvetica Neue" charset="0"/>
                          <a:cs typeface="Helvetica Neue" charset="0"/>
                        </a:rPr>
                        <a:t>B</a:t>
                      </a:r>
                      <a:endParaRPr lang="en-US" sz="2000" dirty="0">
                        <a:solidFill>
                          <a:srgbClr val="0D425D"/>
                        </a:solidFill>
                        <a:latin typeface="Helvetica Neue" charset="0"/>
                        <a:ea typeface="Helvetica Neue" charset="0"/>
                        <a:cs typeface="Helvetica Neue"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i="0" dirty="0" smtClean="0">
                          <a:solidFill>
                            <a:srgbClr val="0D425D"/>
                          </a:solidFill>
                          <a:latin typeface="Helvetica Neue Light" charset="0"/>
                          <a:ea typeface="Helvetica Neue Light" charset="0"/>
                          <a:cs typeface="Helvetica Neue Light" charset="0"/>
                        </a:rPr>
                        <a:t>66%</a:t>
                      </a:r>
                      <a:endParaRPr lang="en-US" sz="2000" b="0" i="0" dirty="0">
                        <a:solidFill>
                          <a:srgbClr val="0D425D"/>
                        </a:solidFill>
                        <a:latin typeface="Helvetica Neue Light" charset="0"/>
                        <a:ea typeface="Helvetica Neue Light" charset="0"/>
                        <a:cs typeface="Helvetica Neue Light"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83279">
                <a:tc>
                  <a:txBody>
                    <a:bodyPr/>
                    <a:lstStyle/>
                    <a:p>
                      <a:pPr algn="ctr"/>
                      <a:r>
                        <a:rPr lang="en-US" sz="2000" dirty="0" smtClean="0">
                          <a:solidFill>
                            <a:srgbClr val="0D425D"/>
                          </a:solidFill>
                          <a:latin typeface="Helvetica Neue" charset="0"/>
                          <a:ea typeface="Helvetica Neue" charset="0"/>
                          <a:cs typeface="Helvetica Neue" charset="0"/>
                        </a:rPr>
                        <a:t>C</a:t>
                      </a:r>
                      <a:endParaRPr lang="en-US" sz="2000" dirty="0">
                        <a:solidFill>
                          <a:srgbClr val="0D425D"/>
                        </a:solidFill>
                        <a:latin typeface="Helvetica Neue" charset="0"/>
                        <a:ea typeface="Helvetica Neue" charset="0"/>
                        <a:cs typeface="Helvetica Neue"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i="0" dirty="0" smtClean="0">
                          <a:solidFill>
                            <a:srgbClr val="0D425D"/>
                          </a:solidFill>
                          <a:latin typeface="Helvetica Neue Light" charset="0"/>
                          <a:ea typeface="Helvetica Neue Light" charset="0"/>
                          <a:cs typeface="Helvetica Neue Light" charset="0"/>
                        </a:rPr>
                        <a:t>0%</a:t>
                      </a:r>
                      <a:endParaRPr lang="en-US" sz="2000" b="0" i="0" dirty="0">
                        <a:solidFill>
                          <a:srgbClr val="0D425D"/>
                        </a:solidFill>
                        <a:latin typeface="Helvetica Neue Light" charset="0"/>
                        <a:ea typeface="Helvetica Neue Light" charset="0"/>
                        <a:cs typeface="Helvetica Neue Light"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83279">
                <a:tc>
                  <a:txBody>
                    <a:bodyPr/>
                    <a:lstStyle/>
                    <a:p>
                      <a:pPr algn="ctr"/>
                      <a:r>
                        <a:rPr lang="en-US" sz="2000" dirty="0" smtClean="0">
                          <a:solidFill>
                            <a:srgbClr val="0D425D"/>
                          </a:solidFill>
                          <a:latin typeface="Helvetica Neue" charset="0"/>
                          <a:ea typeface="Helvetica Neue" charset="0"/>
                          <a:cs typeface="Helvetica Neue" charset="0"/>
                        </a:rPr>
                        <a:t>D</a:t>
                      </a:r>
                      <a:endParaRPr lang="en-US" sz="2000" dirty="0">
                        <a:solidFill>
                          <a:srgbClr val="0D425D"/>
                        </a:solidFill>
                        <a:latin typeface="Helvetica Neue" charset="0"/>
                        <a:ea typeface="Helvetica Neue" charset="0"/>
                        <a:cs typeface="Helvetica Neue"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i="0" dirty="0" smtClean="0">
                          <a:solidFill>
                            <a:srgbClr val="0D425D"/>
                          </a:solidFill>
                          <a:latin typeface="Helvetica Neue Light" charset="0"/>
                          <a:ea typeface="Helvetica Neue Light" charset="0"/>
                          <a:cs typeface="Helvetica Neue Light" charset="0"/>
                        </a:rPr>
                        <a:t>66%</a:t>
                      </a:r>
                      <a:endParaRPr lang="en-US" sz="2000" b="0" i="0" dirty="0">
                        <a:solidFill>
                          <a:srgbClr val="0D425D"/>
                        </a:solidFill>
                        <a:latin typeface="Helvetica Neue Light" charset="0"/>
                        <a:ea typeface="Helvetica Neue Light" charset="0"/>
                        <a:cs typeface="Helvetica Neue Light"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83279">
                <a:tc>
                  <a:txBody>
                    <a:bodyPr/>
                    <a:lstStyle/>
                    <a:p>
                      <a:pPr algn="ctr"/>
                      <a:r>
                        <a:rPr lang="en-US" sz="2000" dirty="0" smtClean="0">
                          <a:solidFill>
                            <a:srgbClr val="0D425D"/>
                          </a:solidFill>
                          <a:latin typeface="Helvetica Neue" charset="0"/>
                          <a:ea typeface="Helvetica Neue" charset="0"/>
                          <a:cs typeface="Helvetica Neue" charset="0"/>
                        </a:rPr>
                        <a:t>E</a:t>
                      </a:r>
                      <a:endParaRPr lang="en-US" sz="2000" dirty="0">
                        <a:solidFill>
                          <a:srgbClr val="0D425D"/>
                        </a:solidFill>
                        <a:latin typeface="Helvetica Neue" charset="0"/>
                        <a:ea typeface="Helvetica Neue" charset="0"/>
                        <a:cs typeface="Helvetica Neue"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i="0" dirty="0" smtClean="0">
                          <a:solidFill>
                            <a:srgbClr val="0D425D"/>
                          </a:solidFill>
                          <a:latin typeface="Helvetica Neue Light" charset="0"/>
                          <a:ea typeface="Helvetica Neue Light" charset="0"/>
                          <a:cs typeface="Helvetica Neue Light" charset="0"/>
                        </a:rPr>
                        <a:t>66%</a:t>
                      </a:r>
                      <a:endParaRPr lang="en-US" sz="2000" b="0" i="0" dirty="0">
                        <a:solidFill>
                          <a:srgbClr val="0D425D"/>
                        </a:solidFill>
                        <a:latin typeface="Helvetica Neue Light" charset="0"/>
                        <a:ea typeface="Helvetica Neue Light" charset="0"/>
                        <a:cs typeface="Helvetica Neue Light"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5" name="Picture 64"/>
          <p:cNvPicPr>
            <a:picLocks noChangeAspect="1"/>
          </p:cNvPicPr>
          <p:nvPr/>
        </p:nvPicPr>
        <p:blipFill>
          <a:blip r:embed="rId3"/>
          <a:stretch>
            <a:fillRect/>
          </a:stretch>
        </p:blipFill>
        <p:spPr>
          <a:xfrm flipH="1">
            <a:off x="3160811" y="1843628"/>
            <a:ext cx="132753" cy="829706"/>
          </a:xfrm>
          <a:prstGeom prst="rect">
            <a:avLst/>
          </a:prstGeom>
        </p:spPr>
      </p:pic>
      <p:pic>
        <p:nvPicPr>
          <p:cNvPr id="66" name="Picture 65"/>
          <p:cNvPicPr>
            <a:picLocks noChangeAspect="1"/>
          </p:cNvPicPr>
          <p:nvPr/>
        </p:nvPicPr>
        <p:blipFill>
          <a:blip r:embed="rId3"/>
          <a:stretch>
            <a:fillRect/>
          </a:stretch>
        </p:blipFill>
        <p:spPr>
          <a:xfrm flipH="1">
            <a:off x="4274941" y="2845427"/>
            <a:ext cx="132753" cy="829706"/>
          </a:xfrm>
          <a:prstGeom prst="rect">
            <a:avLst/>
          </a:prstGeom>
        </p:spPr>
      </p:pic>
      <p:pic>
        <p:nvPicPr>
          <p:cNvPr id="67" name="Picture 66"/>
          <p:cNvPicPr>
            <a:picLocks noChangeAspect="1"/>
          </p:cNvPicPr>
          <p:nvPr/>
        </p:nvPicPr>
        <p:blipFill>
          <a:blip r:embed="rId3"/>
          <a:stretch>
            <a:fillRect/>
          </a:stretch>
        </p:blipFill>
        <p:spPr>
          <a:xfrm>
            <a:off x="2058275" y="2879498"/>
            <a:ext cx="132753" cy="829706"/>
          </a:xfrm>
          <a:prstGeom prst="rect">
            <a:avLst/>
          </a:prstGeom>
        </p:spPr>
      </p:pic>
      <p:pic>
        <p:nvPicPr>
          <p:cNvPr id="68" name="Picture 67"/>
          <p:cNvPicPr>
            <a:picLocks noChangeAspect="1"/>
          </p:cNvPicPr>
          <p:nvPr/>
        </p:nvPicPr>
        <p:blipFill>
          <a:blip r:embed="rId3"/>
          <a:stretch>
            <a:fillRect/>
          </a:stretch>
        </p:blipFill>
        <p:spPr>
          <a:xfrm rot="13500000" flipH="1">
            <a:off x="2657031" y="3889967"/>
            <a:ext cx="132753" cy="829706"/>
          </a:xfrm>
          <a:prstGeom prst="rect">
            <a:avLst/>
          </a:prstGeom>
        </p:spPr>
      </p:pic>
      <p:pic>
        <p:nvPicPr>
          <p:cNvPr id="69" name="Picture 68"/>
          <p:cNvPicPr>
            <a:picLocks noChangeAspect="1"/>
          </p:cNvPicPr>
          <p:nvPr/>
        </p:nvPicPr>
        <p:blipFill>
          <a:blip r:embed="rId3"/>
          <a:stretch>
            <a:fillRect/>
          </a:stretch>
        </p:blipFill>
        <p:spPr>
          <a:xfrm rot="8100000">
            <a:off x="3658489" y="3894887"/>
            <a:ext cx="132753" cy="829706"/>
          </a:xfrm>
          <a:prstGeom prst="rect">
            <a:avLst/>
          </a:prstGeom>
        </p:spPr>
      </p:pic>
      <p:pic>
        <p:nvPicPr>
          <p:cNvPr id="70" name="Picture 69"/>
          <p:cNvPicPr>
            <a:picLocks noChangeAspect="1"/>
          </p:cNvPicPr>
          <p:nvPr/>
        </p:nvPicPr>
        <p:blipFill>
          <a:blip r:embed="rId3"/>
          <a:stretch>
            <a:fillRect/>
          </a:stretch>
        </p:blipFill>
        <p:spPr>
          <a:xfrm rot="900000" flipH="1">
            <a:off x="4508884" y="2936335"/>
            <a:ext cx="132753" cy="829706"/>
          </a:xfrm>
          <a:prstGeom prst="rect">
            <a:avLst/>
          </a:prstGeom>
        </p:spPr>
      </p:pic>
      <p:pic>
        <p:nvPicPr>
          <p:cNvPr id="71" name="Picture 70"/>
          <p:cNvPicPr>
            <a:picLocks noChangeAspect="1"/>
          </p:cNvPicPr>
          <p:nvPr/>
        </p:nvPicPr>
        <p:blipFill>
          <a:blip r:embed="rId3"/>
          <a:stretch>
            <a:fillRect/>
          </a:stretch>
        </p:blipFill>
        <p:spPr>
          <a:xfrm rot="20700000">
            <a:off x="1804133" y="2925038"/>
            <a:ext cx="132753" cy="829706"/>
          </a:xfrm>
          <a:prstGeom prst="rect">
            <a:avLst/>
          </a:prstGeom>
        </p:spPr>
      </p:pic>
      <p:pic>
        <p:nvPicPr>
          <p:cNvPr id="72" name="Picture 71"/>
          <p:cNvPicPr>
            <a:picLocks noChangeAspect="1"/>
          </p:cNvPicPr>
          <p:nvPr/>
        </p:nvPicPr>
        <p:blipFill>
          <a:blip r:embed="rId3"/>
          <a:stretch>
            <a:fillRect/>
          </a:stretch>
        </p:blipFill>
        <p:spPr>
          <a:xfrm rot="20700000">
            <a:off x="2955425" y="1889310"/>
            <a:ext cx="132753" cy="829706"/>
          </a:xfrm>
          <a:prstGeom prst="rect">
            <a:avLst/>
          </a:prstGeom>
        </p:spPr>
      </p:pic>
      <p:pic>
        <p:nvPicPr>
          <p:cNvPr id="73" name="Picture 72"/>
          <p:cNvPicPr>
            <a:picLocks noChangeAspect="1"/>
          </p:cNvPicPr>
          <p:nvPr/>
        </p:nvPicPr>
        <p:blipFill>
          <a:blip r:embed="rId3"/>
          <a:stretch>
            <a:fillRect/>
          </a:stretch>
        </p:blipFill>
        <p:spPr>
          <a:xfrm rot="900000" flipH="1">
            <a:off x="3402744" y="1895272"/>
            <a:ext cx="132753" cy="829706"/>
          </a:xfrm>
          <a:prstGeom prst="rect">
            <a:avLst/>
          </a:prstGeom>
        </p:spPr>
      </p:pic>
    </p:spTree>
    <p:extLst>
      <p:ext uri="{BB962C8B-B14F-4D97-AF65-F5344CB8AC3E}">
        <p14:creationId xmlns:p14="http://schemas.microsoft.com/office/powerpoint/2010/main" val="81450136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69971" y="0"/>
            <a:ext cx="7542347" cy="6858000"/>
          </a:xfrm>
          <a:prstGeom prst="rect">
            <a:avLst/>
          </a:prstGeom>
        </p:spPr>
      </p:pic>
      <p:pic>
        <p:nvPicPr>
          <p:cNvPr id="32" name="Picture 31"/>
          <p:cNvPicPr>
            <a:picLocks noChangeAspect="1"/>
          </p:cNvPicPr>
          <p:nvPr/>
        </p:nvPicPr>
        <p:blipFill>
          <a:blip r:embed="rId3" cstate="screen">
            <a:alphaModFix amt="20000"/>
            <a:extLst>
              <a:ext uri="{28A0092B-C50C-407E-A947-70E740481C1C}">
                <a14:useLocalDpi xmlns:a14="http://schemas.microsoft.com/office/drawing/2010/main"/>
              </a:ext>
            </a:extLst>
          </a:blip>
          <a:stretch>
            <a:fillRect/>
          </a:stretch>
        </p:blipFill>
        <p:spPr>
          <a:xfrm>
            <a:off x="317223" y="6341798"/>
            <a:ext cx="2632024" cy="360000"/>
          </a:xfrm>
          <a:prstGeom prst="rect">
            <a:avLst/>
          </a:prstGeom>
        </p:spPr>
      </p:pic>
      <p:grpSp>
        <p:nvGrpSpPr>
          <p:cNvPr id="14" name="Group 13"/>
          <p:cNvGrpSpPr/>
          <p:nvPr/>
        </p:nvGrpSpPr>
        <p:grpSpPr>
          <a:xfrm>
            <a:off x="1143130" y="2359303"/>
            <a:ext cx="2503189" cy="1200329"/>
            <a:chOff x="5112633" y="4293427"/>
            <a:chExt cx="2503189" cy="1200329"/>
          </a:xfrm>
        </p:grpSpPr>
        <p:sp>
          <p:nvSpPr>
            <p:cNvPr id="15" name="TextBox 14"/>
            <p:cNvSpPr txBox="1"/>
            <p:nvPr/>
          </p:nvSpPr>
          <p:spPr>
            <a:xfrm>
              <a:off x="5112633" y="4293427"/>
              <a:ext cx="697628" cy="1200329"/>
            </a:xfrm>
            <a:prstGeom prst="rect">
              <a:avLst/>
            </a:prstGeom>
            <a:noFill/>
          </p:spPr>
          <p:txBody>
            <a:bodyPr wrap="none" rtlCol="0">
              <a:spAutoFit/>
            </a:bodyPr>
            <a:lstStyle/>
            <a:p>
              <a:pPr algn="ctr"/>
              <a:r>
                <a:rPr lang="en-US" sz="7200" dirty="0" smtClean="0">
                  <a:solidFill>
                    <a:srgbClr val="0D425D"/>
                  </a:solidFill>
                  <a:latin typeface="Helvetica Neue Light" charset="0"/>
                  <a:ea typeface="Helvetica Neue Light" charset="0"/>
                  <a:cs typeface="Helvetica Neue Light" charset="0"/>
                </a:rPr>
                <a:t>6</a:t>
              </a:r>
              <a:endParaRPr lang="en-US" sz="7200" dirty="0">
                <a:solidFill>
                  <a:srgbClr val="0D425D"/>
                </a:solidFill>
                <a:latin typeface="Helvetica Neue Light" charset="0"/>
                <a:ea typeface="Helvetica Neue Light" charset="0"/>
                <a:cs typeface="Helvetica Neue Light" charset="0"/>
              </a:endParaRPr>
            </a:p>
          </p:txBody>
        </p:sp>
        <p:sp>
          <p:nvSpPr>
            <p:cNvPr id="16" name="TextBox 15"/>
            <p:cNvSpPr txBox="1"/>
            <p:nvPr/>
          </p:nvSpPr>
          <p:spPr>
            <a:xfrm>
              <a:off x="5836168" y="4455776"/>
              <a:ext cx="1394934" cy="523220"/>
            </a:xfrm>
            <a:prstGeom prst="rect">
              <a:avLst/>
            </a:prstGeom>
            <a:noFill/>
          </p:spPr>
          <p:txBody>
            <a:bodyPr wrap="none" rtlCol="0">
              <a:spAutoFit/>
            </a:bodyPr>
            <a:lstStyle/>
            <a:p>
              <a:r>
                <a:rPr lang="en-US" sz="2800" dirty="0" smtClean="0">
                  <a:solidFill>
                    <a:srgbClr val="0D425D"/>
                  </a:solidFill>
                  <a:latin typeface="Helvetica Neue Light" charset="0"/>
                  <a:ea typeface="Helvetica Neue Light" charset="0"/>
                  <a:cs typeface="Helvetica Neue Light" charset="0"/>
                </a:rPr>
                <a:t>invaded</a:t>
              </a:r>
              <a:endParaRPr lang="en-US" sz="2400" dirty="0" smtClean="0">
                <a:solidFill>
                  <a:srgbClr val="0D425D"/>
                </a:solidFill>
                <a:latin typeface="Helvetica Neue Light" charset="0"/>
                <a:ea typeface="Helvetica Neue Light" charset="0"/>
                <a:cs typeface="Helvetica Neue Light" charset="0"/>
              </a:endParaRPr>
            </a:p>
          </p:txBody>
        </p:sp>
        <p:sp>
          <p:nvSpPr>
            <p:cNvPr id="17" name="Rectangle 16"/>
            <p:cNvSpPr/>
            <p:nvPr/>
          </p:nvSpPr>
          <p:spPr>
            <a:xfrm>
              <a:off x="5836168" y="4861855"/>
              <a:ext cx="1779654" cy="523220"/>
            </a:xfrm>
            <a:prstGeom prst="rect">
              <a:avLst/>
            </a:prstGeom>
          </p:spPr>
          <p:txBody>
            <a:bodyPr wrap="none">
              <a:spAutoFit/>
            </a:bodyPr>
            <a:lstStyle/>
            <a:p>
              <a:r>
                <a:rPr lang="en-US" sz="2800" dirty="0">
                  <a:solidFill>
                    <a:srgbClr val="0D425D"/>
                  </a:solidFill>
                  <a:latin typeface="Helvetica Neue Light" charset="0"/>
                  <a:ea typeface="Helvetica Neue Light" charset="0"/>
                  <a:cs typeface="Helvetica Neue Light" charset="0"/>
                </a:rPr>
                <a:t>uninvaded</a:t>
              </a:r>
              <a:endParaRPr lang="en-US" sz="1400" dirty="0">
                <a:solidFill>
                  <a:srgbClr val="0D425D"/>
                </a:solidFill>
                <a:latin typeface="Helvetica Neue Light" charset="0"/>
                <a:ea typeface="Helvetica Neue Light" charset="0"/>
                <a:cs typeface="Helvetica Neue Light" charset="0"/>
              </a:endParaRPr>
            </a:p>
          </p:txBody>
        </p:sp>
      </p:grpSp>
      <p:sp>
        <p:nvSpPr>
          <p:cNvPr id="3" name="TextBox 2"/>
          <p:cNvSpPr txBox="1"/>
          <p:nvPr/>
        </p:nvSpPr>
        <p:spPr>
          <a:xfrm>
            <a:off x="4098471" y="7266214"/>
            <a:ext cx="184731" cy="369332"/>
          </a:xfrm>
          <a:prstGeom prst="rect">
            <a:avLst/>
          </a:prstGeom>
          <a:noFill/>
        </p:spPr>
        <p:txBody>
          <a:bodyPr wrap="none" rtlCol="0">
            <a:spAutoFit/>
          </a:bodyPr>
          <a:lstStyle/>
          <a:p>
            <a:endParaRPr lang="en-AU"/>
          </a:p>
        </p:txBody>
      </p:sp>
      <p:grpSp>
        <p:nvGrpSpPr>
          <p:cNvPr id="5" name="Group 4"/>
          <p:cNvGrpSpPr>
            <a:grpSpLocks noChangeAspect="1"/>
          </p:cNvGrpSpPr>
          <p:nvPr/>
        </p:nvGrpSpPr>
        <p:grpSpPr>
          <a:xfrm>
            <a:off x="1538318" y="3923585"/>
            <a:ext cx="1508901" cy="720000"/>
            <a:chOff x="1524992" y="4462418"/>
            <a:chExt cx="1886126" cy="900000"/>
          </a:xfrm>
        </p:grpSpPr>
        <p:pic>
          <p:nvPicPr>
            <p:cNvPr id="19" name="Picture 18"/>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2633844" y="4462418"/>
              <a:ext cx="777274" cy="900000"/>
            </a:xfrm>
            <a:prstGeom prst="rect">
              <a:avLst/>
            </a:prstGeom>
          </p:spPr>
        </p:pic>
        <p:pic>
          <p:nvPicPr>
            <p:cNvPr id="20" name="Picture 19"/>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1524992" y="4462418"/>
              <a:ext cx="627274" cy="900000"/>
            </a:xfrm>
            <a:prstGeom prst="rect">
              <a:avLst/>
            </a:prstGeom>
          </p:spPr>
        </p:pic>
      </p:grpSp>
      <p:sp>
        <p:nvSpPr>
          <p:cNvPr id="22" name="TextBox 21"/>
          <p:cNvSpPr txBox="1"/>
          <p:nvPr/>
        </p:nvSpPr>
        <p:spPr>
          <a:xfrm>
            <a:off x="4474029" y="6119808"/>
            <a:ext cx="7738289" cy="738664"/>
          </a:xfrm>
          <a:prstGeom prst="rect">
            <a:avLst/>
          </a:prstGeom>
          <a:solidFill>
            <a:schemeClr val="bg1">
              <a:alpha val="50000"/>
            </a:schemeClr>
          </a:solidFill>
        </p:spPr>
        <p:txBody>
          <a:bodyPr wrap="square" rtlCol="0" anchor="b">
            <a:spAutoFit/>
          </a:bodyPr>
          <a:lstStyle/>
          <a:p>
            <a:pPr algn="r"/>
            <a:r>
              <a:rPr lang="en-AU" sz="1400" dirty="0">
                <a:solidFill>
                  <a:srgbClr val="0D425E"/>
                </a:solidFill>
                <a:latin typeface="Helvetica Neue Thin" charset="0"/>
                <a:ea typeface="Helvetica Neue Thin" charset="0"/>
                <a:cs typeface="Helvetica Neue Thin" charset="0"/>
              </a:rPr>
              <a:t>Photo by Julien </a:t>
            </a:r>
            <a:r>
              <a:rPr lang="en-AU" sz="1400" dirty="0" err="1">
                <a:solidFill>
                  <a:srgbClr val="0D425E"/>
                </a:solidFill>
                <a:latin typeface="Helvetica Neue Thin" charset="0"/>
                <a:ea typeface="Helvetica Neue Thin" charset="0"/>
                <a:cs typeface="Helvetica Neue Thin" charset="0"/>
              </a:rPr>
              <a:t>Lagarde</a:t>
            </a:r>
            <a:r>
              <a:rPr lang="en-AU" sz="1400" dirty="0">
                <a:solidFill>
                  <a:srgbClr val="0D425E"/>
                </a:solidFill>
                <a:latin typeface="Helvetica Neue Thin" charset="0"/>
                <a:ea typeface="Helvetica Neue Thin" charset="0"/>
                <a:cs typeface="Helvetica Neue Thin" charset="0"/>
              </a:rPr>
              <a:t> </a:t>
            </a:r>
            <a:r>
              <a:rPr lang="en-AU" sz="1400" dirty="0" smtClean="0">
                <a:solidFill>
                  <a:srgbClr val="0D425E"/>
                </a:solidFill>
                <a:latin typeface="Helvetica Neue UltraLight" charset="0"/>
                <a:ea typeface="Helvetica Neue UltraLight" charset="0"/>
                <a:cs typeface="Helvetica Neue UltraLight" charset="0"/>
              </a:rPr>
              <a:t/>
            </a:r>
            <a:br>
              <a:rPr lang="en-AU" sz="1400" dirty="0" smtClean="0">
                <a:solidFill>
                  <a:srgbClr val="0D425E"/>
                </a:solidFill>
                <a:latin typeface="Helvetica Neue UltraLight" charset="0"/>
                <a:ea typeface="Helvetica Neue UltraLight" charset="0"/>
                <a:cs typeface="Helvetica Neue UltraLight" charset="0"/>
              </a:rPr>
            </a:br>
            <a:r>
              <a:rPr lang="en-AU" sz="1400" dirty="0" err="1" smtClean="0">
                <a:solidFill>
                  <a:srgbClr val="0D425E"/>
                </a:solidFill>
                <a:latin typeface="Helvetica Neue" charset="0"/>
                <a:ea typeface="Helvetica Neue" charset="0"/>
                <a:cs typeface="Helvetica Neue" charset="0"/>
              </a:rPr>
              <a:t>Lopezaraiza</a:t>
            </a:r>
            <a:r>
              <a:rPr lang="en-AU" sz="1400" dirty="0" smtClean="0">
                <a:solidFill>
                  <a:srgbClr val="0D425E"/>
                </a:solidFill>
                <a:latin typeface="Helvetica Neue" charset="0"/>
                <a:ea typeface="Helvetica Neue" charset="0"/>
                <a:cs typeface="Helvetica Neue" charset="0"/>
              </a:rPr>
              <a:t>-Mikel et </a:t>
            </a:r>
            <a:r>
              <a:rPr lang="en-AU" sz="1400" dirty="0" smtClean="0">
                <a:solidFill>
                  <a:srgbClr val="0D425E"/>
                </a:solidFill>
                <a:latin typeface="Helvetica Neue" charset="0"/>
                <a:ea typeface="Helvetica Neue" charset="0"/>
                <a:cs typeface="Helvetica Neue" charset="0"/>
              </a:rPr>
              <a:t>al.</a:t>
            </a:r>
            <a:r>
              <a:rPr lang="en-AU" sz="1400" dirty="0" smtClean="0">
                <a:solidFill>
                  <a:srgbClr val="0D425E"/>
                </a:solidFill>
                <a:latin typeface="Helvetica Neue Light" charset="0"/>
                <a:ea typeface="Helvetica Neue Light" charset="0"/>
                <a:cs typeface="Helvetica Neue Light" charset="0"/>
              </a:rPr>
              <a:t> </a:t>
            </a:r>
            <a:r>
              <a:rPr lang="en-AU" sz="1400" dirty="0" smtClean="0">
                <a:solidFill>
                  <a:srgbClr val="0D425E"/>
                </a:solidFill>
                <a:latin typeface="Helvetica Neue Light" charset="0"/>
                <a:ea typeface="Helvetica Neue Light" charset="0"/>
                <a:cs typeface="Helvetica Neue Light" charset="0"/>
              </a:rPr>
              <a:t>2007 </a:t>
            </a:r>
            <a:r>
              <a:rPr lang="en-AU" sz="1400" i="1" dirty="0" smtClean="0">
                <a:solidFill>
                  <a:srgbClr val="0D425E"/>
                </a:solidFill>
                <a:latin typeface="Helvetica Neue Light" charset="0"/>
                <a:ea typeface="Helvetica Neue Light" charset="0"/>
                <a:cs typeface="Helvetica Neue Light" charset="0"/>
              </a:rPr>
              <a:t>Ecol. Lett.</a:t>
            </a:r>
            <a:r>
              <a:rPr lang="en-AU" sz="1400" dirty="0" smtClean="0">
                <a:solidFill>
                  <a:srgbClr val="0D425E"/>
                </a:solidFill>
                <a:latin typeface="Helvetica Neue Light" charset="0"/>
                <a:ea typeface="Helvetica Neue Light" charset="0"/>
                <a:cs typeface="Helvetica Neue Light" charset="0"/>
              </a:rPr>
              <a:t> </a:t>
            </a:r>
            <a:r>
              <a:rPr lang="en-AU" sz="1400" dirty="0" smtClean="0">
                <a:solidFill>
                  <a:srgbClr val="0D425E"/>
                </a:solidFill>
                <a:latin typeface="Helvetica Neue" charset="0"/>
                <a:ea typeface="Helvetica Neue" charset="0"/>
                <a:cs typeface="Helvetica Neue" charset="0"/>
              </a:rPr>
              <a:t>10:7</a:t>
            </a:r>
            <a:r>
              <a:rPr lang="en-AU" sz="1400" dirty="0">
                <a:solidFill>
                  <a:srgbClr val="0D425E"/>
                </a:solidFill>
                <a:latin typeface="Helvetica Neue Light" charset="0"/>
                <a:ea typeface="Helvetica Neue Light" charset="0"/>
                <a:cs typeface="Helvetica Neue Light" charset="0"/>
              </a:rPr>
              <a:t/>
            </a:r>
            <a:br>
              <a:rPr lang="en-AU" sz="1400" dirty="0">
                <a:solidFill>
                  <a:srgbClr val="0D425E"/>
                </a:solidFill>
                <a:latin typeface="Helvetica Neue Light" charset="0"/>
                <a:ea typeface="Helvetica Neue Light" charset="0"/>
                <a:cs typeface="Helvetica Neue Light" charset="0"/>
              </a:rPr>
            </a:br>
            <a:r>
              <a:rPr lang="en-AU" sz="1400" dirty="0" err="1" smtClean="0">
                <a:solidFill>
                  <a:srgbClr val="0D425E"/>
                </a:solidFill>
                <a:latin typeface="Helvetica Neue" charset="0"/>
                <a:ea typeface="Helvetica Neue" charset="0"/>
                <a:cs typeface="Helvetica Neue" charset="0"/>
              </a:rPr>
              <a:t>Bartomeus</a:t>
            </a:r>
            <a:r>
              <a:rPr lang="en-AU" sz="1400" dirty="0" smtClean="0">
                <a:solidFill>
                  <a:srgbClr val="0D425E"/>
                </a:solidFill>
                <a:latin typeface="Helvetica Neue" charset="0"/>
                <a:ea typeface="Helvetica Neue" charset="0"/>
                <a:cs typeface="Helvetica Neue" charset="0"/>
              </a:rPr>
              <a:t> et al.</a:t>
            </a:r>
            <a:r>
              <a:rPr lang="en-AU" sz="1400" dirty="0" smtClean="0">
                <a:solidFill>
                  <a:srgbClr val="0D425E"/>
                </a:solidFill>
                <a:latin typeface="Helvetica Neue Light" charset="0"/>
                <a:ea typeface="Helvetica Neue Light" charset="0"/>
                <a:cs typeface="Helvetica Neue Light" charset="0"/>
              </a:rPr>
              <a:t> 2008 </a:t>
            </a:r>
            <a:r>
              <a:rPr lang="en-AU" sz="1400" i="1" dirty="0" err="1" smtClean="0">
                <a:solidFill>
                  <a:srgbClr val="0D425E"/>
                </a:solidFill>
                <a:latin typeface="Helvetica Neue Light" charset="0"/>
                <a:ea typeface="Helvetica Neue Light" charset="0"/>
                <a:cs typeface="Helvetica Neue Light" charset="0"/>
              </a:rPr>
              <a:t>Oecologia</a:t>
            </a:r>
            <a:r>
              <a:rPr lang="en-AU" sz="1400" dirty="0" smtClean="0">
                <a:solidFill>
                  <a:srgbClr val="0D425E"/>
                </a:solidFill>
                <a:latin typeface="Helvetica Neue Light" charset="0"/>
                <a:ea typeface="Helvetica Neue Light" charset="0"/>
                <a:cs typeface="Helvetica Neue Light" charset="0"/>
              </a:rPr>
              <a:t> </a:t>
            </a:r>
            <a:r>
              <a:rPr lang="en-AU" sz="1400" dirty="0" smtClean="0">
                <a:solidFill>
                  <a:srgbClr val="0D425E"/>
                </a:solidFill>
                <a:latin typeface="Helvetica Neue" charset="0"/>
                <a:ea typeface="Helvetica Neue" charset="0"/>
                <a:cs typeface="Helvetica Neue" charset="0"/>
              </a:rPr>
              <a:t>155:4</a:t>
            </a:r>
            <a:endParaRPr lang="en-AU" sz="1400" dirty="0">
              <a:solidFill>
                <a:srgbClr val="0D425E"/>
              </a:solidFill>
              <a:latin typeface="Helvetica Neue UltraLight" charset="0"/>
              <a:ea typeface="Helvetica Neue UltraLight" charset="0"/>
              <a:cs typeface="Helvetica Neue UltraLight" charset="0"/>
            </a:endParaRPr>
          </a:p>
        </p:txBody>
      </p:sp>
    </p:spTree>
    <p:extLst>
      <p:ext uri="{BB962C8B-B14F-4D97-AF65-F5344CB8AC3E}">
        <p14:creationId xmlns:p14="http://schemas.microsoft.com/office/powerpoint/2010/main" val="182182984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cstate="screen">
            <a:alphaModFix amt="20000"/>
            <a:extLst>
              <a:ext uri="{28A0092B-C50C-407E-A947-70E740481C1C}">
                <a14:useLocalDpi xmlns:a14="http://schemas.microsoft.com/office/drawing/2010/main"/>
              </a:ext>
            </a:extLst>
          </a:blip>
          <a:stretch>
            <a:fillRect/>
          </a:stretch>
        </p:blipFill>
        <p:spPr>
          <a:xfrm>
            <a:off x="317223" y="6341798"/>
            <a:ext cx="2632024" cy="360000"/>
          </a:xfrm>
          <a:prstGeom prst="rect">
            <a:avLst/>
          </a:prstGeom>
        </p:spPr>
      </p:pic>
      <p:pic>
        <p:nvPicPr>
          <p:cNvPr id="44" name="Picture 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63309" y="1669724"/>
            <a:ext cx="932728" cy="1080000"/>
          </a:xfrm>
          <a:prstGeom prst="rect">
            <a:avLst/>
          </a:prstGeom>
        </p:spPr>
      </p:pic>
      <p:pic>
        <p:nvPicPr>
          <p:cNvPr id="47" name="Picture 46"/>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8957933" y="1669724"/>
            <a:ext cx="932728" cy="1080000"/>
          </a:xfrm>
          <a:prstGeom prst="rect">
            <a:avLst/>
          </a:prstGeom>
        </p:spPr>
      </p:pic>
      <p:cxnSp>
        <p:nvCxnSpPr>
          <p:cNvPr id="50" name="Straight Arrow Connector 49"/>
          <p:cNvCxnSpPr/>
          <p:nvPr/>
        </p:nvCxnSpPr>
        <p:spPr>
          <a:xfrm flipH="1" flipV="1">
            <a:off x="4762756" y="2749724"/>
            <a:ext cx="601944" cy="844671"/>
          </a:xfrm>
          <a:prstGeom prst="straightConnector1">
            <a:avLst/>
          </a:prstGeom>
          <a:ln w="28575">
            <a:solidFill>
              <a:srgbClr val="0D425D"/>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6510620" y="1669724"/>
            <a:ext cx="932729" cy="1080000"/>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4700" y="3594394"/>
            <a:ext cx="752729" cy="1080000"/>
          </a:xfrm>
          <a:prstGeom prst="rect">
            <a:avLst/>
          </a:prstGeom>
        </p:spPr>
      </p:pic>
      <p:pic>
        <p:nvPicPr>
          <p:cNvPr id="62" name="Picture 6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26788" y="3594394"/>
            <a:ext cx="752729" cy="1080000"/>
          </a:xfrm>
          <a:prstGeom prst="rect">
            <a:avLst/>
          </a:prstGeom>
        </p:spPr>
      </p:pic>
      <p:cxnSp>
        <p:nvCxnSpPr>
          <p:cNvPr id="63" name="Straight Arrow Connector 62"/>
          <p:cNvCxnSpPr/>
          <p:nvPr/>
        </p:nvCxnSpPr>
        <p:spPr>
          <a:xfrm flipV="1">
            <a:off x="6103452" y="2749723"/>
            <a:ext cx="601944" cy="844671"/>
          </a:xfrm>
          <a:prstGeom prst="straightConnector1">
            <a:avLst/>
          </a:prstGeom>
          <a:ln w="28575">
            <a:solidFill>
              <a:srgbClr val="0D425D"/>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8590542" y="2724189"/>
            <a:ext cx="601944" cy="844671"/>
          </a:xfrm>
          <a:prstGeom prst="straightConnector1">
            <a:avLst/>
          </a:prstGeom>
          <a:ln w="28575">
            <a:solidFill>
              <a:srgbClr val="0D425D"/>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p:pic>
        <p:nvPicPr>
          <p:cNvPr id="69" name="Picture 6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37622" y="3594394"/>
            <a:ext cx="752729" cy="1080000"/>
          </a:xfrm>
          <a:prstGeom prst="rect">
            <a:avLst/>
          </a:prstGeom>
        </p:spPr>
      </p:pic>
      <p:cxnSp>
        <p:nvCxnSpPr>
          <p:cNvPr id="70" name="Straight Arrow Connector 69"/>
          <p:cNvCxnSpPr/>
          <p:nvPr/>
        </p:nvCxnSpPr>
        <p:spPr>
          <a:xfrm flipV="1">
            <a:off x="3694192" y="2752502"/>
            <a:ext cx="601944" cy="844671"/>
          </a:xfrm>
          <a:prstGeom prst="straightConnector1">
            <a:avLst/>
          </a:prstGeom>
          <a:ln w="28575">
            <a:solidFill>
              <a:srgbClr val="0D425D"/>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7322817" y="2749723"/>
            <a:ext cx="601944" cy="844671"/>
          </a:xfrm>
          <a:prstGeom prst="straightConnector1">
            <a:avLst/>
          </a:prstGeom>
          <a:ln w="28575">
            <a:solidFill>
              <a:srgbClr val="0D425D"/>
            </a:solidFill>
            <a:headEnd type="none" w="med" len="lg"/>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07757"/>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cstate="screen">
            <a:alphaModFix amt="20000"/>
            <a:extLst>
              <a:ext uri="{28A0092B-C50C-407E-A947-70E740481C1C}">
                <a14:useLocalDpi xmlns:a14="http://schemas.microsoft.com/office/drawing/2010/main"/>
              </a:ext>
            </a:extLst>
          </a:blip>
          <a:stretch>
            <a:fillRect/>
          </a:stretch>
        </p:blipFill>
        <p:spPr>
          <a:xfrm>
            <a:off x="317223" y="6341798"/>
            <a:ext cx="2632024" cy="360000"/>
          </a:xfrm>
          <a:prstGeom prst="rect">
            <a:avLst/>
          </a:prstGeom>
        </p:spPr>
      </p:pic>
      <p:pic>
        <p:nvPicPr>
          <p:cNvPr id="44" name="Picture 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63309" y="1669724"/>
            <a:ext cx="932728" cy="1080000"/>
          </a:xfrm>
          <a:prstGeom prst="rect">
            <a:avLst/>
          </a:prstGeom>
        </p:spPr>
      </p:pic>
      <p:pic>
        <p:nvPicPr>
          <p:cNvPr id="47" name="Picture 46"/>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8957933" y="1669724"/>
            <a:ext cx="932728" cy="1080000"/>
          </a:xfrm>
          <a:prstGeom prst="rect">
            <a:avLst/>
          </a:prstGeom>
        </p:spPr>
      </p:pic>
      <p:cxnSp>
        <p:nvCxnSpPr>
          <p:cNvPr id="50" name="Straight Arrow Connector 49"/>
          <p:cNvCxnSpPr/>
          <p:nvPr/>
        </p:nvCxnSpPr>
        <p:spPr>
          <a:xfrm flipH="1" flipV="1">
            <a:off x="4762756" y="2749724"/>
            <a:ext cx="601944" cy="844671"/>
          </a:xfrm>
          <a:prstGeom prst="straightConnector1">
            <a:avLst/>
          </a:prstGeom>
          <a:ln w="28575">
            <a:solidFill>
              <a:srgbClr val="0D425D"/>
            </a:solidFill>
            <a:headEnd type="none" w="med" len="lg"/>
            <a:tailEnd type="arrow" w="med" len="lg"/>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6510620" y="1669724"/>
            <a:ext cx="932729" cy="1080000"/>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4700" y="3594394"/>
            <a:ext cx="752729" cy="1080000"/>
          </a:xfrm>
          <a:prstGeom prst="rect">
            <a:avLst/>
          </a:prstGeom>
        </p:spPr>
      </p:pic>
      <p:pic>
        <p:nvPicPr>
          <p:cNvPr id="62" name="Picture 6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26788" y="3594394"/>
            <a:ext cx="752729" cy="1080000"/>
          </a:xfrm>
          <a:prstGeom prst="rect">
            <a:avLst/>
          </a:prstGeom>
        </p:spPr>
      </p:pic>
      <p:cxnSp>
        <p:nvCxnSpPr>
          <p:cNvPr id="63" name="Straight Arrow Connector 62"/>
          <p:cNvCxnSpPr/>
          <p:nvPr/>
        </p:nvCxnSpPr>
        <p:spPr>
          <a:xfrm flipV="1">
            <a:off x="6103452" y="2749723"/>
            <a:ext cx="601944" cy="844671"/>
          </a:xfrm>
          <a:prstGeom prst="straightConnector1">
            <a:avLst/>
          </a:prstGeom>
          <a:ln w="28575">
            <a:solidFill>
              <a:srgbClr val="0D425D"/>
            </a:solidFill>
            <a:headEnd type="none"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8590542" y="2724189"/>
            <a:ext cx="601944" cy="844671"/>
          </a:xfrm>
          <a:prstGeom prst="straightConnector1">
            <a:avLst/>
          </a:prstGeom>
          <a:ln w="28575">
            <a:solidFill>
              <a:srgbClr val="0D425D"/>
            </a:solidFill>
            <a:headEnd type="arrow" w="med" len="lg"/>
            <a:tailEnd type="arrow" w="med" len="lg"/>
          </a:ln>
        </p:spPr>
        <p:style>
          <a:lnRef idx="1">
            <a:schemeClr val="accent1"/>
          </a:lnRef>
          <a:fillRef idx="0">
            <a:schemeClr val="accent1"/>
          </a:fillRef>
          <a:effectRef idx="0">
            <a:schemeClr val="accent1"/>
          </a:effectRef>
          <a:fontRef idx="minor">
            <a:schemeClr val="tx1"/>
          </a:fontRef>
        </p:style>
      </p:cxnSp>
      <p:pic>
        <p:nvPicPr>
          <p:cNvPr id="69" name="Picture 6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37622" y="3594394"/>
            <a:ext cx="752729" cy="1080000"/>
          </a:xfrm>
          <a:prstGeom prst="rect">
            <a:avLst/>
          </a:prstGeom>
        </p:spPr>
      </p:pic>
      <p:cxnSp>
        <p:nvCxnSpPr>
          <p:cNvPr id="70" name="Straight Arrow Connector 69"/>
          <p:cNvCxnSpPr/>
          <p:nvPr/>
        </p:nvCxnSpPr>
        <p:spPr>
          <a:xfrm flipV="1">
            <a:off x="3694192" y="2752502"/>
            <a:ext cx="601944" cy="844671"/>
          </a:xfrm>
          <a:prstGeom prst="straightConnector1">
            <a:avLst/>
          </a:prstGeom>
          <a:ln w="28575">
            <a:solidFill>
              <a:srgbClr val="0D425D"/>
            </a:solidFill>
            <a:headEnd type="arrow" w="med" len="lg"/>
            <a:tailEnd type="none" w="med" len="lg"/>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572754" y="6547610"/>
            <a:ext cx="2605200" cy="307777"/>
          </a:xfrm>
          <a:prstGeom prst="rect">
            <a:avLst/>
          </a:prstGeom>
          <a:noFill/>
        </p:spPr>
        <p:txBody>
          <a:bodyPr wrap="none" rtlCol="0" anchor="b">
            <a:spAutoFit/>
          </a:bodyPr>
          <a:lstStyle/>
          <a:p>
            <a:pPr algn="r"/>
            <a:r>
              <a:rPr lang="en-AU" sz="1400" dirty="0" err="1" smtClean="0">
                <a:solidFill>
                  <a:srgbClr val="0D425E"/>
                </a:solidFill>
                <a:latin typeface="Helvetica Neue" charset="0"/>
                <a:ea typeface="Helvetica Neue" charset="0"/>
                <a:cs typeface="Helvetica Neue" charset="0"/>
              </a:rPr>
              <a:t>Bascompte</a:t>
            </a:r>
            <a:r>
              <a:rPr lang="en-AU" sz="1400" dirty="0" smtClean="0">
                <a:solidFill>
                  <a:srgbClr val="0D425E"/>
                </a:solidFill>
                <a:latin typeface="Helvetica Neue" charset="0"/>
                <a:ea typeface="Helvetica Neue" charset="0"/>
                <a:cs typeface="Helvetica Neue" charset="0"/>
              </a:rPr>
              <a:t> et al. </a:t>
            </a:r>
            <a:r>
              <a:rPr lang="en-AU" sz="1400" i="1" dirty="0" smtClean="0">
                <a:solidFill>
                  <a:srgbClr val="0D425E"/>
                </a:solidFill>
                <a:latin typeface="Helvetica Neue Light" charset="0"/>
                <a:ea typeface="Helvetica Neue Light" charset="0"/>
                <a:cs typeface="Helvetica Neue Light" charset="0"/>
              </a:rPr>
              <a:t>Science</a:t>
            </a:r>
            <a:r>
              <a:rPr lang="en-AU" sz="1400" i="1" dirty="0" smtClean="0">
                <a:solidFill>
                  <a:srgbClr val="0D425E"/>
                </a:solidFill>
                <a:latin typeface="Helvetica Neue Light" charset="0"/>
                <a:ea typeface="Helvetica Neue Light" charset="0"/>
                <a:cs typeface="Helvetica Neue Light" charset="0"/>
              </a:rPr>
              <a:t> </a:t>
            </a:r>
            <a:r>
              <a:rPr lang="en-AU" sz="1400" dirty="0" smtClean="0">
                <a:solidFill>
                  <a:srgbClr val="0D425E"/>
                </a:solidFill>
                <a:latin typeface="Helvetica Neue" charset="0"/>
                <a:ea typeface="Helvetica Neue" charset="0"/>
                <a:cs typeface="Helvetica Neue" charset="0"/>
              </a:rPr>
              <a:t>312</a:t>
            </a:r>
            <a:endParaRPr lang="en-AU" sz="1400" dirty="0">
              <a:solidFill>
                <a:srgbClr val="0D425E"/>
              </a:solidFill>
              <a:latin typeface="Helvetica Neue" charset="0"/>
              <a:ea typeface="Helvetica Neue" charset="0"/>
              <a:cs typeface="Helvetica Neue" charset="0"/>
            </a:endParaRPr>
          </a:p>
        </p:txBody>
      </p:sp>
      <p:cxnSp>
        <p:nvCxnSpPr>
          <p:cNvPr id="24" name="Straight Arrow Connector 23"/>
          <p:cNvCxnSpPr/>
          <p:nvPr/>
        </p:nvCxnSpPr>
        <p:spPr>
          <a:xfrm flipH="1" flipV="1">
            <a:off x="7322817" y="2749723"/>
            <a:ext cx="601944" cy="844671"/>
          </a:xfrm>
          <a:prstGeom prst="straightConnector1">
            <a:avLst/>
          </a:prstGeom>
          <a:ln w="28575">
            <a:solidFill>
              <a:srgbClr val="0D425D"/>
            </a:solidFill>
            <a:headEnd type="none" w="med" len="lg"/>
            <a:tailEnd type="arrow"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25513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cstate="screen">
            <a:alphaModFix amt="20000"/>
            <a:extLst>
              <a:ext uri="{28A0092B-C50C-407E-A947-70E740481C1C}">
                <a14:useLocalDpi xmlns:a14="http://schemas.microsoft.com/office/drawing/2010/main"/>
              </a:ext>
            </a:extLst>
          </a:blip>
          <a:stretch>
            <a:fillRect/>
          </a:stretch>
        </p:blipFill>
        <p:spPr>
          <a:xfrm>
            <a:off x="317223" y="6341798"/>
            <a:ext cx="2632024" cy="360000"/>
          </a:xfrm>
          <a:prstGeom prst="rect">
            <a:avLst/>
          </a:prstGeom>
        </p:spPr>
      </p:pic>
      <p:grpSp>
        <p:nvGrpSpPr>
          <p:cNvPr id="14" name="Group 13"/>
          <p:cNvGrpSpPr/>
          <p:nvPr/>
        </p:nvGrpSpPr>
        <p:grpSpPr>
          <a:xfrm>
            <a:off x="1143130" y="2359303"/>
            <a:ext cx="2503189" cy="1200329"/>
            <a:chOff x="5112633" y="4293427"/>
            <a:chExt cx="2503189" cy="1200329"/>
          </a:xfrm>
        </p:grpSpPr>
        <p:sp>
          <p:nvSpPr>
            <p:cNvPr id="15" name="TextBox 14"/>
            <p:cNvSpPr txBox="1"/>
            <p:nvPr/>
          </p:nvSpPr>
          <p:spPr>
            <a:xfrm>
              <a:off x="5112633" y="4293427"/>
              <a:ext cx="697628" cy="1200329"/>
            </a:xfrm>
            <a:prstGeom prst="rect">
              <a:avLst/>
            </a:prstGeom>
            <a:noFill/>
          </p:spPr>
          <p:txBody>
            <a:bodyPr wrap="none" rtlCol="0">
              <a:spAutoFit/>
            </a:bodyPr>
            <a:lstStyle/>
            <a:p>
              <a:pPr algn="ctr"/>
              <a:r>
                <a:rPr lang="en-US" sz="7200" dirty="0" smtClean="0">
                  <a:solidFill>
                    <a:srgbClr val="0D425D"/>
                  </a:solidFill>
                  <a:latin typeface="Helvetica Neue Light" charset="0"/>
                  <a:ea typeface="Helvetica Neue Light" charset="0"/>
                  <a:cs typeface="Helvetica Neue Light" charset="0"/>
                </a:rPr>
                <a:t>6</a:t>
              </a:r>
              <a:endParaRPr lang="en-US" sz="7200" dirty="0">
                <a:solidFill>
                  <a:srgbClr val="0D425D"/>
                </a:solidFill>
                <a:latin typeface="Helvetica Neue Light" charset="0"/>
                <a:ea typeface="Helvetica Neue Light" charset="0"/>
                <a:cs typeface="Helvetica Neue Light" charset="0"/>
              </a:endParaRPr>
            </a:p>
          </p:txBody>
        </p:sp>
        <p:sp>
          <p:nvSpPr>
            <p:cNvPr id="16" name="TextBox 15"/>
            <p:cNvSpPr txBox="1"/>
            <p:nvPr/>
          </p:nvSpPr>
          <p:spPr>
            <a:xfrm>
              <a:off x="5836168" y="4455776"/>
              <a:ext cx="1394934" cy="523220"/>
            </a:xfrm>
            <a:prstGeom prst="rect">
              <a:avLst/>
            </a:prstGeom>
            <a:noFill/>
          </p:spPr>
          <p:txBody>
            <a:bodyPr wrap="none" rtlCol="0">
              <a:spAutoFit/>
            </a:bodyPr>
            <a:lstStyle/>
            <a:p>
              <a:r>
                <a:rPr lang="en-US" sz="2800" dirty="0" smtClean="0">
                  <a:solidFill>
                    <a:srgbClr val="0D425D"/>
                  </a:solidFill>
                  <a:latin typeface="Helvetica Neue Light" charset="0"/>
                  <a:ea typeface="Helvetica Neue Light" charset="0"/>
                  <a:cs typeface="Helvetica Neue Light" charset="0"/>
                </a:rPr>
                <a:t>invaded</a:t>
              </a:r>
              <a:endParaRPr lang="en-US" sz="2400" dirty="0" smtClean="0">
                <a:solidFill>
                  <a:srgbClr val="0D425D"/>
                </a:solidFill>
                <a:latin typeface="Helvetica Neue Light" charset="0"/>
                <a:ea typeface="Helvetica Neue Light" charset="0"/>
                <a:cs typeface="Helvetica Neue Light" charset="0"/>
              </a:endParaRPr>
            </a:p>
          </p:txBody>
        </p:sp>
        <p:sp>
          <p:nvSpPr>
            <p:cNvPr id="17" name="Rectangle 16"/>
            <p:cNvSpPr/>
            <p:nvPr/>
          </p:nvSpPr>
          <p:spPr>
            <a:xfrm>
              <a:off x="5836168" y="4861855"/>
              <a:ext cx="1779654" cy="523220"/>
            </a:xfrm>
            <a:prstGeom prst="rect">
              <a:avLst/>
            </a:prstGeom>
          </p:spPr>
          <p:txBody>
            <a:bodyPr wrap="none">
              <a:spAutoFit/>
            </a:bodyPr>
            <a:lstStyle/>
            <a:p>
              <a:r>
                <a:rPr lang="en-US" sz="2800" dirty="0">
                  <a:solidFill>
                    <a:srgbClr val="0D425D"/>
                  </a:solidFill>
                  <a:latin typeface="Helvetica Neue Light" charset="0"/>
                  <a:ea typeface="Helvetica Neue Light" charset="0"/>
                  <a:cs typeface="Helvetica Neue Light" charset="0"/>
                </a:rPr>
                <a:t>uninvaded</a:t>
              </a:r>
              <a:endParaRPr lang="en-US" sz="1400" dirty="0">
                <a:solidFill>
                  <a:srgbClr val="0D425D"/>
                </a:solidFill>
                <a:latin typeface="Helvetica Neue Light" charset="0"/>
                <a:ea typeface="Helvetica Neue Light" charset="0"/>
                <a:cs typeface="Helvetica Neue Light" charset="0"/>
              </a:endParaRPr>
            </a:p>
          </p:txBody>
        </p:sp>
      </p:grpSp>
      <p:sp>
        <p:nvSpPr>
          <p:cNvPr id="3" name="TextBox 2"/>
          <p:cNvSpPr txBox="1"/>
          <p:nvPr/>
        </p:nvSpPr>
        <p:spPr>
          <a:xfrm>
            <a:off x="4098471" y="7266214"/>
            <a:ext cx="184731" cy="369332"/>
          </a:xfrm>
          <a:prstGeom prst="rect">
            <a:avLst/>
          </a:prstGeom>
          <a:noFill/>
        </p:spPr>
        <p:txBody>
          <a:bodyPr wrap="none" rtlCol="0">
            <a:spAutoFit/>
          </a:bodyPr>
          <a:lstStyle/>
          <a:p>
            <a:endParaRPr lang="en-AU"/>
          </a:p>
        </p:txBody>
      </p:sp>
      <p:grpSp>
        <p:nvGrpSpPr>
          <p:cNvPr id="5" name="Group 4"/>
          <p:cNvGrpSpPr>
            <a:grpSpLocks noChangeAspect="1"/>
          </p:cNvGrpSpPr>
          <p:nvPr/>
        </p:nvGrpSpPr>
        <p:grpSpPr>
          <a:xfrm>
            <a:off x="1538318" y="3923585"/>
            <a:ext cx="1508901" cy="720000"/>
            <a:chOff x="1524992" y="4462418"/>
            <a:chExt cx="1886126" cy="900000"/>
          </a:xfrm>
        </p:grpSpPr>
        <p:pic>
          <p:nvPicPr>
            <p:cNvPr id="19" name="Picture 18"/>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2633844" y="4462418"/>
              <a:ext cx="777274" cy="900000"/>
            </a:xfrm>
            <a:prstGeom prst="rect">
              <a:avLst/>
            </a:prstGeom>
          </p:spPr>
        </p:pic>
        <p:pic>
          <p:nvPicPr>
            <p:cNvPr id="20" name="Picture 19"/>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1524992" y="4462418"/>
              <a:ext cx="627274" cy="900000"/>
            </a:xfrm>
            <a:prstGeom prst="rect">
              <a:avLst/>
            </a:prstGeom>
          </p:spPr>
        </p:pic>
      </p:grpSp>
      <p:sp>
        <p:nvSpPr>
          <p:cNvPr id="8" name="TextBox 7"/>
          <p:cNvSpPr txBox="1"/>
          <p:nvPr/>
        </p:nvSpPr>
        <p:spPr>
          <a:xfrm>
            <a:off x="5230585" y="2020943"/>
            <a:ext cx="595035" cy="338554"/>
          </a:xfrm>
          <a:prstGeom prst="rect">
            <a:avLst/>
          </a:prstGeom>
          <a:noFill/>
        </p:spPr>
        <p:txBody>
          <a:bodyPr wrap="none" rtlCol="0" anchor="ctr">
            <a:spAutoFit/>
          </a:bodyPr>
          <a:lstStyle/>
          <a:p>
            <a:pPr algn="r"/>
            <a:r>
              <a:rPr lang="en-AU" sz="1600" smtClean="0">
                <a:solidFill>
                  <a:srgbClr val="0D425D"/>
                </a:solidFill>
                <a:latin typeface="Helvetica Neue Light" charset="0"/>
                <a:ea typeface="Helvetica Neue Light" charset="0"/>
                <a:cs typeface="Helvetica Neue Light" charset="0"/>
              </a:rPr>
              <a:t>75%</a:t>
            </a:r>
            <a:endParaRPr lang="en-AU" sz="1600">
              <a:solidFill>
                <a:srgbClr val="0D425D"/>
              </a:solidFill>
              <a:latin typeface="Helvetica Neue Light" charset="0"/>
              <a:ea typeface="Helvetica Neue Light" charset="0"/>
              <a:cs typeface="Helvetica Neue Light" charset="0"/>
            </a:endParaRPr>
          </a:p>
        </p:txBody>
      </p:sp>
      <p:sp>
        <p:nvSpPr>
          <p:cNvPr id="18" name="TextBox 17"/>
          <p:cNvSpPr txBox="1"/>
          <p:nvPr/>
        </p:nvSpPr>
        <p:spPr>
          <a:xfrm>
            <a:off x="5230584" y="4724458"/>
            <a:ext cx="595036" cy="338554"/>
          </a:xfrm>
          <a:prstGeom prst="rect">
            <a:avLst/>
          </a:prstGeom>
          <a:noFill/>
        </p:spPr>
        <p:txBody>
          <a:bodyPr wrap="none" rtlCol="0" anchor="ctr">
            <a:spAutoFit/>
          </a:bodyPr>
          <a:lstStyle/>
          <a:p>
            <a:pPr algn="r"/>
            <a:r>
              <a:rPr lang="en-AU" sz="1600" dirty="0">
                <a:solidFill>
                  <a:srgbClr val="0D425D"/>
                </a:solidFill>
                <a:latin typeface="Helvetica Neue Light" charset="0"/>
                <a:ea typeface="Helvetica Neue Light" charset="0"/>
                <a:cs typeface="Helvetica Neue Light" charset="0"/>
              </a:rPr>
              <a:t>5</a:t>
            </a:r>
            <a:r>
              <a:rPr lang="en-AU" sz="1600" dirty="0" smtClean="0">
                <a:solidFill>
                  <a:srgbClr val="0D425D"/>
                </a:solidFill>
                <a:latin typeface="Helvetica Neue Light" charset="0"/>
                <a:ea typeface="Helvetica Neue Light" charset="0"/>
                <a:cs typeface="Helvetica Neue Light" charset="0"/>
              </a:rPr>
              <a:t>5%</a:t>
            </a:r>
            <a:endParaRPr lang="en-AU" sz="1600" dirty="0">
              <a:solidFill>
                <a:srgbClr val="0D425D"/>
              </a:solidFill>
              <a:latin typeface="Helvetica Neue Light" charset="0"/>
              <a:ea typeface="Helvetica Neue Light" charset="0"/>
              <a:cs typeface="Helvetica Neue Light" charset="0"/>
            </a:endParaRPr>
          </a:p>
        </p:txBody>
      </p:sp>
      <p:sp>
        <p:nvSpPr>
          <p:cNvPr id="21" name="TextBox 20"/>
          <p:cNvSpPr txBox="1"/>
          <p:nvPr/>
        </p:nvSpPr>
        <p:spPr>
          <a:xfrm>
            <a:off x="5230585" y="4052663"/>
            <a:ext cx="595035" cy="338554"/>
          </a:xfrm>
          <a:prstGeom prst="rect">
            <a:avLst/>
          </a:prstGeom>
          <a:noFill/>
        </p:spPr>
        <p:txBody>
          <a:bodyPr wrap="none" rtlCol="0" anchor="ctr">
            <a:spAutoFit/>
          </a:bodyPr>
          <a:lstStyle/>
          <a:p>
            <a:pPr algn="r"/>
            <a:r>
              <a:rPr lang="en-AU" sz="1600" dirty="0" smtClean="0">
                <a:solidFill>
                  <a:srgbClr val="0D425D"/>
                </a:solidFill>
                <a:latin typeface="Helvetica Neue Light" charset="0"/>
                <a:ea typeface="Helvetica Neue Light" charset="0"/>
                <a:cs typeface="Helvetica Neue Light" charset="0"/>
              </a:rPr>
              <a:t>60%</a:t>
            </a:r>
            <a:endParaRPr lang="en-AU" sz="1600" dirty="0">
              <a:solidFill>
                <a:srgbClr val="0D425D"/>
              </a:solidFill>
              <a:latin typeface="Helvetica Neue Light" charset="0"/>
              <a:ea typeface="Helvetica Neue Light" charset="0"/>
              <a:cs typeface="Helvetica Neue Light" charset="0"/>
            </a:endParaRPr>
          </a:p>
        </p:txBody>
      </p:sp>
      <p:sp>
        <p:nvSpPr>
          <p:cNvPr id="23" name="TextBox 22"/>
          <p:cNvSpPr txBox="1"/>
          <p:nvPr/>
        </p:nvSpPr>
        <p:spPr>
          <a:xfrm>
            <a:off x="5230584" y="3380866"/>
            <a:ext cx="595036" cy="338554"/>
          </a:xfrm>
          <a:prstGeom prst="rect">
            <a:avLst/>
          </a:prstGeom>
          <a:noFill/>
        </p:spPr>
        <p:txBody>
          <a:bodyPr wrap="none" rtlCol="0" anchor="ctr">
            <a:spAutoFit/>
          </a:bodyPr>
          <a:lstStyle/>
          <a:p>
            <a:pPr algn="r"/>
            <a:r>
              <a:rPr lang="en-AU" sz="1600" dirty="0" smtClean="0">
                <a:solidFill>
                  <a:srgbClr val="0D425D"/>
                </a:solidFill>
                <a:latin typeface="Helvetica Neue Light" charset="0"/>
                <a:ea typeface="Helvetica Neue Light" charset="0"/>
                <a:cs typeface="Helvetica Neue Light" charset="0"/>
              </a:rPr>
              <a:t>65%</a:t>
            </a:r>
            <a:endParaRPr lang="en-AU" sz="1600" dirty="0">
              <a:solidFill>
                <a:srgbClr val="0D425D"/>
              </a:solidFill>
              <a:latin typeface="Helvetica Neue Light" charset="0"/>
              <a:ea typeface="Helvetica Neue Light" charset="0"/>
              <a:cs typeface="Helvetica Neue Light" charset="0"/>
            </a:endParaRPr>
          </a:p>
        </p:txBody>
      </p:sp>
      <p:sp>
        <p:nvSpPr>
          <p:cNvPr id="24" name="TextBox 23"/>
          <p:cNvSpPr txBox="1"/>
          <p:nvPr/>
        </p:nvSpPr>
        <p:spPr>
          <a:xfrm>
            <a:off x="5230584" y="2709069"/>
            <a:ext cx="595036" cy="338554"/>
          </a:xfrm>
          <a:prstGeom prst="rect">
            <a:avLst/>
          </a:prstGeom>
          <a:noFill/>
        </p:spPr>
        <p:txBody>
          <a:bodyPr wrap="none" rtlCol="0" anchor="ctr">
            <a:spAutoFit/>
          </a:bodyPr>
          <a:lstStyle/>
          <a:p>
            <a:pPr algn="r"/>
            <a:r>
              <a:rPr lang="en-AU" sz="1600" dirty="0" smtClean="0">
                <a:solidFill>
                  <a:srgbClr val="0D425D"/>
                </a:solidFill>
                <a:latin typeface="Helvetica Neue Light" charset="0"/>
                <a:ea typeface="Helvetica Neue Light" charset="0"/>
                <a:cs typeface="Helvetica Neue Light" charset="0"/>
              </a:rPr>
              <a:t>70%</a:t>
            </a:r>
            <a:endParaRPr lang="en-AU" sz="1600" dirty="0">
              <a:solidFill>
                <a:srgbClr val="0D425D"/>
              </a:solidFill>
              <a:latin typeface="Helvetica Neue Light" charset="0"/>
              <a:ea typeface="Helvetica Neue Light" charset="0"/>
              <a:cs typeface="Helvetica Neue Light" charset="0"/>
            </a:endParaRPr>
          </a:p>
        </p:txBody>
      </p:sp>
      <p:sp>
        <p:nvSpPr>
          <p:cNvPr id="25" name="TextBox 24"/>
          <p:cNvSpPr txBox="1"/>
          <p:nvPr/>
        </p:nvSpPr>
        <p:spPr>
          <a:xfrm>
            <a:off x="6560309" y="5272145"/>
            <a:ext cx="1212191" cy="369332"/>
          </a:xfrm>
          <a:prstGeom prst="rect">
            <a:avLst/>
          </a:prstGeom>
          <a:noFill/>
        </p:spPr>
        <p:txBody>
          <a:bodyPr wrap="none" rtlCol="0" anchor="t">
            <a:spAutoFit/>
          </a:bodyPr>
          <a:lstStyle/>
          <a:p>
            <a:pPr algn="ctr"/>
            <a:r>
              <a:rPr lang="en-AU" dirty="0" smtClean="0">
                <a:solidFill>
                  <a:srgbClr val="0D425D"/>
                </a:solidFill>
                <a:latin typeface="Helvetica Neue Light" charset="0"/>
                <a:ea typeface="Helvetica Neue Light" charset="0"/>
                <a:cs typeface="Helvetica Neue Light" charset="0"/>
              </a:rPr>
              <a:t>uninvaded</a:t>
            </a:r>
            <a:endParaRPr lang="en-AU" dirty="0">
              <a:solidFill>
                <a:srgbClr val="0D425D"/>
              </a:solidFill>
              <a:latin typeface="Helvetica Neue Light" charset="0"/>
              <a:ea typeface="Helvetica Neue Light" charset="0"/>
              <a:cs typeface="Helvetica Neue Light" charset="0"/>
            </a:endParaRPr>
          </a:p>
        </p:txBody>
      </p:sp>
      <p:sp>
        <p:nvSpPr>
          <p:cNvPr id="26" name="TextBox 25"/>
          <p:cNvSpPr txBox="1"/>
          <p:nvPr/>
        </p:nvSpPr>
        <p:spPr>
          <a:xfrm>
            <a:off x="8846765" y="5272145"/>
            <a:ext cx="965328" cy="369332"/>
          </a:xfrm>
          <a:prstGeom prst="rect">
            <a:avLst/>
          </a:prstGeom>
          <a:noFill/>
        </p:spPr>
        <p:txBody>
          <a:bodyPr wrap="none" rtlCol="0" anchor="t">
            <a:spAutoFit/>
          </a:bodyPr>
          <a:lstStyle/>
          <a:p>
            <a:pPr algn="ctr"/>
            <a:r>
              <a:rPr lang="en-AU" dirty="0" smtClean="0">
                <a:solidFill>
                  <a:srgbClr val="0D425D"/>
                </a:solidFill>
                <a:latin typeface="Helvetica Neue Light" charset="0"/>
                <a:ea typeface="Helvetica Neue Light" charset="0"/>
                <a:cs typeface="Helvetica Neue Light" charset="0"/>
              </a:rPr>
              <a:t>invaded</a:t>
            </a:r>
            <a:endParaRPr lang="en-AU" dirty="0">
              <a:solidFill>
                <a:srgbClr val="0D425D"/>
              </a:solidFill>
              <a:latin typeface="Helvetica Neue Light" charset="0"/>
              <a:ea typeface="Helvetica Neue Light" charset="0"/>
              <a:cs typeface="Helvetica Neue Light" charset="0"/>
            </a:endParaRPr>
          </a:p>
        </p:txBody>
      </p:sp>
      <p:pic>
        <p:nvPicPr>
          <p:cNvPr id="11" name="Picture 10"/>
          <p:cNvPicPr>
            <a:picLocks noChangeAspect="1"/>
          </p:cNvPicPr>
          <p:nvPr/>
        </p:nvPicPr>
        <p:blipFill>
          <a:blip r:embed="rId5"/>
          <a:stretch>
            <a:fillRect/>
          </a:stretch>
        </p:blipFill>
        <p:spPr>
          <a:xfrm>
            <a:off x="5811885" y="2112870"/>
            <a:ext cx="4394200" cy="3213100"/>
          </a:xfrm>
          <a:prstGeom prst="rect">
            <a:avLst/>
          </a:prstGeom>
        </p:spPr>
      </p:pic>
      <p:sp>
        <p:nvSpPr>
          <p:cNvPr id="29" name="TextBox 28"/>
          <p:cNvSpPr txBox="1"/>
          <p:nvPr/>
        </p:nvSpPr>
        <p:spPr>
          <a:xfrm>
            <a:off x="5313909" y="829613"/>
            <a:ext cx="5534785" cy="461665"/>
          </a:xfrm>
          <a:prstGeom prst="rect">
            <a:avLst/>
          </a:prstGeom>
          <a:noFill/>
        </p:spPr>
        <p:txBody>
          <a:bodyPr wrap="none" rtlCol="0" anchor="t">
            <a:spAutoFit/>
          </a:bodyPr>
          <a:lstStyle/>
          <a:p>
            <a:pPr algn="ctr"/>
            <a:r>
              <a:rPr lang="en-AU" sz="2400" dirty="0" smtClean="0">
                <a:solidFill>
                  <a:srgbClr val="0D425D"/>
                </a:solidFill>
                <a:latin typeface="Helvetica Neue Light" charset="0"/>
                <a:ea typeface="Helvetica Neue Light" charset="0"/>
                <a:cs typeface="Helvetica Neue Light" charset="0"/>
              </a:rPr>
              <a:t>% of species that needs to be controlled</a:t>
            </a:r>
            <a:endParaRPr lang="en-AU" sz="2400" dirty="0">
              <a:solidFill>
                <a:srgbClr val="0D425D"/>
              </a:solidFill>
              <a:latin typeface="Helvetica Neue Light" charset="0"/>
              <a:ea typeface="Helvetica Neue Light" charset="0"/>
              <a:cs typeface="Helvetica Neue Light" charset="0"/>
            </a:endParaRPr>
          </a:p>
        </p:txBody>
      </p:sp>
      <p:sp>
        <p:nvSpPr>
          <p:cNvPr id="30" name="TextBox 29"/>
          <p:cNvSpPr txBox="1"/>
          <p:nvPr/>
        </p:nvSpPr>
        <p:spPr>
          <a:xfrm>
            <a:off x="6838544" y="6332167"/>
            <a:ext cx="5339410" cy="523220"/>
          </a:xfrm>
          <a:prstGeom prst="rect">
            <a:avLst/>
          </a:prstGeom>
          <a:noFill/>
        </p:spPr>
        <p:txBody>
          <a:bodyPr wrap="none" rtlCol="0" anchor="b">
            <a:spAutoFit/>
          </a:bodyPr>
          <a:lstStyle/>
          <a:p>
            <a:pPr algn="r"/>
            <a:r>
              <a:rPr lang="en-AU" sz="1400" dirty="0">
                <a:solidFill>
                  <a:srgbClr val="0D425E"/>
                </a:solidFill>
                <a:latin typeface="Helvetica Neue Light" charset="0"/>
                <a:ea typeface="Helvetica Neue Light" charset="0"/>
                <a:cs typeface="Helvetica Neue Light" charset="0"/>
              </a:rPr>
              <a:t>Manuscript in preparation</a:t>
            </a:r>
            <a:endParaRPr lang="en-AU" sz="1400" dirty="0">
              <a:solidFill>
                <a:srgbClr val="0D425E"/>
              </a:solidFill>
              <a:latin typeface="Helvetica Neue" charset="0"/>
              <a:ea typeface="Helvetica Neue" charset="0"/>
              <a:cs typeface="Helvetica Neue" charset="0"/>
            </a:endParaRPr>
          </a:p>
          <a:p>
            <a:pPr algn="r"/>
            <a:r>
              <a:rPr lang="en-AU" sz="1400" dirty="0" smtClean="0">
                <a:solidFill>
                  <a:srgbClr val="0D425E"/>
                </a:solidFill>
                <a:latin typeface="Helvetica Neue Light" charset="0"/>
                <a:ea typeface="Helvetica Neue Light" charset="0"/>
                <a:cs typeface="Helvetica Neue Light" charset="0"/>
              </a:rPr>
              <a:t>Presented at Marine and Human Systems Conference, Trieste, Italy</a:t>
            </a:r>
            <a:endParaRPr lang="en-AU" sz="1400" dirty="0">
              <a:solidFill>
                <a:srgbClr val="0D425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71014714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cstate="screen">
            <a:alphaModFix amt="20000"/>
            <a:extLst>
              <a:ext uri="{28A0092B-C50C-407E-A947-70E740481C1C}">
                <a14:useLocalDpi xmlns:a14="http://schemas.microsoft.com/office/drawing/2010/main"/>
              </a:ext>
            </a:extLst>
          </a:blip>
          <a:stretch>
            <a:fillRect/>
          </a:stretch>
        </p:blipFill>
        <p:spPr>
          <a:xfrm>
            <a:off x="317223" y="6341798"/>
            <a:ext cx="2632024" cy="360000"/>
          </a:xfrm>
          <a:prstGeom prst="rect">
            <a:avLst/>
          </a:prstGeom>
        </p:spPr>
      </p:pic>
      <p:grpSp>
        <p:nvGrpSpPr>
          <p:cNvPr id="14" name="Group 13"/>
          <p:cNvGrpSpPr/>
          <p:nvPr/>
        </p:nvGrpSpPr>
        <p:grpSpPr>
          <a:xfrm>
            <a:off x="1143130" y="2359303"/>
            <a:ext cx="2095024" cy="1200329"/>
            <a:chOff x="5112633" y="4293427"/>
            <a:chExt cx="2095024" cy="1200329"/>
          </a:xfrm>
        </p:grpSpPr>
        <p:sp>
          <p:nvSpPr>
            <p:cNvPr id="15" name="TextBox 14"/>
            <p:cNvSpPr txBox="1"/>
            <p:nvPr/>
          </p:nvSpPr>
          <p:spPr>
            <a:xfrm>
              <a:off x="5112633" y="4293427"/>
              <a:ext cx="697628" cy="1200329"/>
            </a:xfrm>
            <a:prstGeom prst="rect">
              <a:avLst/>
            </a:prstGeom>
            <a:noFill/>
          </p:spPr>
          <p:txBody>
            <a:bodyPr wrap="none" rtlCol="0">
              <a:spAutoFit/>
            </a:bodyPr>
            <a:lstStyle/>
            <a:p>
              <a:pPr algn="ctr"/>
              <a:r>
                <a:rPr lang="en-US" sz="7200" dirty="0" smtClean="0">
                  <a:solidFill>
                    <a:srgbClr val="0D425D"/>
                  </a:solidFill>
                  <a:latin typeface="Helvetica Neue Light" charset="0"/>
                  <a:ea typeface="Helvetica Neue Light" charset="0"/>
                  <a:cs typeface="Helvetica Neue Light" charset="0"/>
                </a:rPr>
                <a:t>6</a:t>
              </a:r>
              <a:endParaRPr lang="en-US" sz="7200" dirty="0">
                <a:solidFill>
                  <a:srgbClr val="0D425D"/>
                </a:solidFill>
                <a:latin typeface="Helvetica Neue Light" charset="0"/>
                <a:ea typeface="Helvetica Neue Light" charset="0"/>
                <a:cs typeface="Helvetica Neue Light" charset="0"/>
              </a:endParaRPr>
            </a:p>
          </p:txBody>
        </p:sp>
        <p:sp>
          <p:nvSpPr>
            <p:cNvPr id="16" name="TextBox 15"/>
            <p:cNvSpPr txBox="1"/>
            <p:nvPr/>
          </p:nvSpPr>
          <p:spPr>
            <a:xfrm>
              <a:off x="5812723" y="4631981"/>
              <a:ext cx="1394934" cy="523220"/>
            </a:xfrm>
            <a:prstGeom prst="rect">
              <a:avLst/>
            </a:prstGeom>
            <a:noFill/>
          </p:spPr>
          <p:txBody>
            <a:bodyPr wrap="none" rtlCol="0">
              <a:spAutoFit/>
            </a:bodyPr>
            <a:lstStyle/>
            <a:p>
              <a:r>
                <a:rPr lang="en-US" sz="2800" dirty="0" smtClean="0">
                  <a:solidFill>
                    <a:srgbClr val="0D425D"/>
                  </a:solidFill>
                  <a:latin typeface="Helvetica Neue Light" charset="0"/>
                  <a:ea typeface="Helvetica Neue Light" charset="0"/>
                  <a:cs typeface="Helvetica Neue Light" charset="0"/>
                </a:rPr>
                <a:t>invaded</a:t>
              </a:r>
              <a:endParaRPr lang="en-US" sz="2400" dirty="0" smtClean="0">
                <a:solidFill>
                  <a:srgbClr val="0D425D"/>
                </a:solidFill>
                <a:latin typeface="Helvetica Neue Light" charset="0"/>
                <a:ea typeface="Helvetica Neue Light" charset="0"/>
                <a:cs typeface="Helvetica Neue Light" charset="0"/>
              </a:endParaRPr>
            </a:p>
          </p:txBody>
        </p:sp>
      </p:grpSp>
      <p:sp>
        <p:nvSpPr>
          <p:cNvPr id="3" name="TextBox 2"/>
          <p:cNvSpPr txBox="1"/>
          <p:nvPr/>
        </p:nvSpPr>
        <p:spPr>
          <a:xfrm>
            <a:off x="4098471" y="7266214"/>
            <a:ext cx="184731" cy="369332"/>
          </a:xfrm>
          <a:prstGeom prst="rect">
            <a:avLst/>
          </a:prstGeom>
          <a:noFill/>
        </p:spPr>
        <p:txBody>
          <a:bodyPr wrap="none" rtlCol="0">
            <a:spAutoFit/>
          </a:bodyPr>
          <a:lstStyle/>
          <a:p>
            <a:endParaRPr lang="en-AU"/>
          </a:p>
        </p:txBody>
      </p:sp>
      <p:grpSp>
        <p:nvGrpSpPr>
          <p:cNvPr id="5" name="Group 4"/>
          <p:cNvGrpSpPr>
            <a:grpSpLocks noChangeAspect="1"/>
          </p:cNvGrpSpPr>
          <p:nvPr/>
        </p:nvGrpSpPr>
        <p:grpSpPr>
          <a:xfrm>
            <a:off x="1538318" y="3923585"/>
            <a:ext cx="1508901" cy="720000"/>
            <a:chOff x="1524992" y="4462418"/>
            <a:chExt cx="1886126" cy="900000"/>
          </a:xfrm>
        </p:grpSpPr>
        <p:pic>
          <p:nvPicPr>
            <p:cNvPr id="19" name="Picture 18"/>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2633844" y="4462418"/>
              <a:ext cx="777274" cy="900000"/>
            </a:xfrm>
            <a:prstGeom prst="rect">
              <a:avLst/>
            </a:prstGeom>
          </p:spPr>
        </p:pic>
        <p:pic>
          <p:nvPicPr>
            <p:cNvPr id="20" name="Picture 19"/>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1524992" y="4462418"/>
              <a:ext cx="627274" cy="900000"/>
            </a:xfrm>
            <a:prstGeom prst="rect">
              <a:avLst/>
            </a:prstGeom>
          </p:spPr>
        </p:pic>
      </p:grpSp>
      <p:sp>
        <p:nvSpPr>
          <p:cNvPr id="8" name="TextBox 7"/>
          <p:cNvSpPr txBox="1"/>
          <p:nvPr/>
        </p:nvSpPr>
        <p:spPr>
          <a:xfrm>
            <a:off x="5241806" y="2118924"/>
            <a:ext cx="583814" cy="338554"/>
          </a:xfrm>
          <a:prstGeom prst="rect">
            <a:avLst/>
          </a:prstGeom>
          <a:noFill/>
        </p:spPr>
        <p:txBody>
          <a:bodyPr wrap="none" rtlCol="0" anchor="ctr">
            <a:spAutoFit/>
          </a:bodyPr>
          <a:lstStyle/>
          <a:p>
            <a:pPr algn="r"/>
            <a:r>
              <a:rPr lang="en-AU" sz="1600" dirty="0" smtClean="0">
                <a:solidFill>
                  <a:srgbClr val="0D425D"/>
                </a:solidFill>
                <a:latin typeface="Helvetica Neue Light" charset="0"/>
                <a:ea typeface="Helvetica Neue Light" charset="0"/>
                <a:cs typeface="Helvetica Neue Light" charset="0"/>
              </a:rPr>
              <a:t>1.00</a:t>
            </a:r>
            <a:endParaRPr lang="en-AU" sz="1600" dirty="0">
              <a:solidFill>
                <a:srgbClr val="0D425D"/>
              </a:solidFill>
              <a:latin typeface="Helvetica Neue Light" charset="0"/>
              <a:ea typeface="Helvetica Neue Light" charset="0"/>
              <a:cs typeface="Helvetica Neue Light" charset="0"/>
            </a:endParaRPr>
          </a:p>
        </p:txBody>
      </p:sp>
      <p:sp>
        <p:nvSpPr>
          <p:cNvPr id="18" name="TextBox 17"/>
          <p:cNvSpPr txBox="1"/>
          <p:nvPr/>
        </p:nvSpPr>
        <p:spPr>
          <a:xfrm>
            <a:off x="5241806" y="5116356"/>
            <a:ext cx="583814" cy="338554"/>
          </a:xfrm>
          <a:prstGeom prst="rect">
            <a:avLst/>
          </a:prstGeom>
          <a:noFill/>
        </p:spPr>
        <p:txBody>
          <a:bodyPr wrap="none" rtlCol="0" anchor="ctr">
            <a:spAutoFit/>
          </a:bodyPr>
          <a:lstStyle/>
          <a:p>
            <a:pPr algn="r"/>
            <a:r>
              <a:rPr lang="en-AU" sz="1600" dirty="0" smtClean="0">
                <a:solidFill>
                  <a:srgbClr val="0D425D"/>
                </a:solidFill>
                <a:latin typeface="Helvetica Neue Light" charset="0"/>
                <a:ea typeface="Helvetica Neue Light" charset="0"/>
                <a:cs typeface="Helvetica Neue Light" charset="0"/>
              </a:rPr>
              <a:t>0.00</a:t>
            </a:r>
            <a:endParaRPr lang="en-AU" sz="1600" dirty="0">
              <a:solidFill>
                <a:srgbClr val="0D425D"/>
              </a:solidFill>
              <a:latin typeface="Helvetica Neue Light" charset="0"/>
              <a:ea typeface="Helvetica Neue Light" charset="0"/>
              <a:cs typeface="Helvetica Neue Light" charset="0"/>
            </a:endParaRPr>
          </a:p>
        </p:txBody>
      </p:sp>
      <p:sp>
        <p:nvSpPr>
          <p:cNvPr id="21" name="TextBox 20"/>
          <p:cNvSpPr txBox="1"/>
          <p:nvPr/>
        </p:nvSpPr>
        <p:spPr>
          <a:xfrm>
            <a:off x="5241806" y="4366998"/>
            <a:ext cx="583814" cy="338554"/>
          </a:xfrm>
          <a:prstGeom prst="rect">
            <a:avLst/>
          </a:prstGeom>
          <a:noFill/>
        </p:spPr>
        <p:txBody>
          <a:bodyPr wrap="none" rtlCol="0" anchor="ctr">
            <a:spAutoFit/>
          </a:bodyPr>
          <a:lstStyle/>
          <a:p>
            <a:pPr algn="r"/>
            <a:r>
              <a:rPr lang="en-AU" sz="1600" dirty="0" smtClean="0">
                <a:solidFill>
                  <a:srgbClr val="0D425D"/>
                </a:solidFill>
                <a:latin typeface="Helvetica Neue Light" charset="0"/>
                <a:ea typeface="Helvetica Neue Light" charset="0"/>
                <a:cs typeface="Helvetica Neue Light" charset="0"/>
              </a:rPr>
              <a:t>0.25</a:t>
            </a:r>
            <a:endParaRPr lang="en-AU" sz="1600" dirty="0">
              <a:solidFill>
                <a:srgbClr val="0D425D"/>
              </a:solidFill>
              <a:latin typeface="Helvetica Neue Light" charset="0"/>
              <a:ea typeface="Helvetica Neue Light" charset="0"/>
              <a:cs typeface="Helvetica Neue Light" charset="0"/>
            </a:endParaRPr>
          </a:p>
        </p:txBody>
      </p:sp>
      <p:sp>
        <p:nvSpPr>
          <p:cNvPr id="23" name="TextBox 22"/>
          <p:cNvSpPr txBox="1"/>
          <p:nvPr/>
        </p:nvSpPr>
        <p:spPr>
          <a:xfrm>
            <a:off x="5241806" y="3617640"/>
            <a:ext cx="583814" cy="338554"/>
          </a:xfrm>
          <a:prstGeom prst="rect">
            <a:avLst/>
          </a:prstGeom>
          <a:noFill/>
        </p:spPr>
        <p:txBody>
          <a:bodyPr wrap="none" rtlCol="0" anchor="ctr">
            <a:spAutoFit/>
          </a:bodyPr>
          <a:lstStyle/>
          <a:p>
            <a:pPr algn="r"/>
            <a:r>
              <a:rPr lang="en-AU" sz="1600" dirty="0" smtClean="0">
                <a:solidFill>
                  <a:srgbClr val="0D425D"/>
                </a:solidFill>
                <a:latin typeface="Helvetica Neue Light" charset="0"/>
                <a:ea typeface="Helvetica Neue Light" charset="0"/>
                <a:cs typeface="Helvetica Neue Light" charset="0"/>
              </a:rPr>
              <a:t>0.50</a:t>
            </a:r>
            <a:endParaRPr lang="en-AU" sz="1600" dirty="0">
              <a:solidFill>
                <a:srgbClr val="0D425D"/>
              </a:solidFill>
              <a:latin typeface="Helvetica Neue Light" charset="0"/>
              <a:ea typeface="Helvetica Neue Light" charset="0"/>
              <a:cs typeface="Helvetica Neue Light" charset="0"/>
            </a:endParaRPr>
          </a:p>
        </p:txBody>
      </p:sp>
      <p:sp>
        <p:nvSpPr>
          <p:cNvPr id="24" name="TextBox 23"/>
          <p:cNvSpPr txBox="1"/>
          <p:nvPr/>
        </p:nvSpPr>
        <p:spPr>
          <a:xfrm>
            <a:off x="5241806" y="2868282"/>
            <a:ext cx="583814" cy="338554"/>
          </a:xfrm>
          <a:prstGeom prst="rect">
            <a:avLst/>
          </a:prstGeom>
          <a:noFill/>
        </p:spPr>
        <p:txBody>
          <a:bodyPr wrap="none" rtlCol="0" anchor="ctr">
            <a:spAutoFit/>
          </a:bodyPr>
          <a:lstStyle/>
          <a:p>
            <a:pPr algn="r"/>
            <a:r>
              <a:rPr lang="en-AU" sz="1600" dirty="0" smtClean="0">
                <a:solidFill>
                  <a:srgbClr val="0D425D"/>
                </a:solidFill>
                <a:latin typeface="Helvetica Neue Light" charset="0"/>
                <a:ea typeface="Helvetica Neue Light" charset="0"/>
                <a:cs typeface="Helvetica Neue Light" charset="0"/>
              </a:rPr>
              <a:t>0.75</a:t>
            </a:r>
            <a:endParaRPr lang="en-AU" sz="1600" dirty="0">
              <a:solidFill>
                <a:srgbClr val="0D425D"/>
              </a:solidFill>
              <a:latin typeface="Helvetica Neue Light" charset="0"/>
              <a:ea typeface="Helvetica Neue Light" charset="0"/>
              <a:cs typeface="Helvetica Neue Light" charset="0"/>
            </a:endParaRPr>
          </a:p>
        </p:txBody>
      </p:sp>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39120" y="1597149"/>
            <a:ext cx="408499" cy="586107"/>
          </a:xfrm>
          <a:prstGeom prst="rect">
            <a:avLst/>
          </a:prstGeom>
        </p:spPr>
      </p:pic>
      <p:pic>
        <p:nvPicPr>
          <p:cNvPr id="6" name="Picture 5"/>
          <p:cNvPicPr>
            <a:picLocks noChangeAspect="1"/>
          </p:cNvPicPr>
          <p:nvPr/>
        </p:nvPicPr>
        <p:blipFill>
          <a:blip r:embed="rId6"/>
          <a:stretch>
            <a:fillRect/>
          </a:stretch>
        </p:blipFill>
        <p:spPr>
          <a:xfrm>
            <a:off x="5825619" y="2302074"/>
            <a:ext cx="4635500" cy="3048000"/>
          </a:xfrm>
          <a:prstGeom prst="rect">
            <a:avLst/>
          </a:prstGeom>
        </p:spPr>
      </p:pic>
      <p:pic>
        <p:nvPicPr>
          <p:cNvPr id="9" name="Picture 8"/>
          <p:cNvPicPr>
            <a:picLocks noChangeAspect="1"/>
          </p:cNvPicPr>
          <p:nvPr/>
        </p:nvPicPr>
        <p:blipFill>
          <a:blip r:embed="rId7"/>
          <a:stretch>
            <a:fillRect/>
          </a:stretch>
        </p:blipFill>
        <p:spPr>
          <a:xfrm>
            <a:off x="5825619" y="2247589"/>
            <a:ext cx="4635500" cy="3111500"/>
          </a:xfrm>
          <a:prstGeom prst="rect">
            <a:avLst/>
          </a:prstGeom>
        </p:spPr>
      </p:pic>
      <p:sp>
        <p:nvSpPr>
          <p:cNvPr id="29" name="TextBox 28"/>
          <p:cNvSpPr txBox="1"/>
          <p:nvPr/>
        </p:nvSpPr>
        <p:spPr>
          <a:xfrm>
            <a:off x="6022443" y="829613"/>
            <a:ext cx="4117730" cy="461665"/>
          </a:xfrm>
          <a:prstGeom prst="rect">
            <a:avLst/>
          </a:prstGeom>
          <a:noFill/>
        </p:spPr>
        <p:txBody>
          <a:bodyPr wrap="none" rtlCol="0" anchor="t">
            <a:spAutoFit/>
          </a:bodyPr>
          <a:lstStyle/>
          <a:p>
            <a:pPr algn="ctr"/>
            <a:r>
              <a:rPr lang="en-AU" sz="2400" dirty="0" smtClean="0">
                <a:solidFill>
                  <a:srgbClr val="0D425D"/>
                </a:solidFill>
                <a:latin typeface="Helvetica Neue Light" charset="0"/>
                <a:ea typeface="Helvetica Neue Light" charset="0"/>
                <a:cs typeface="Helvetica Neue Light" charset="0"/>
              </a:rPr>
              <a:t>relative importance of species</a:t>
            </a:r>
            <a:endParaRPr lang="en-AU" sz="2400" dirty="0">
              <a:solidFill>
                <a:srgbClr val="0D425D"/>
              </a:solidFill>
              <a:latin typeface="Helvetica Neue Light" charset="0"/>
              <a:ea typeface="Helvetica Neue Light" charset="0"/>
              <a:cs typeface="Helvetica Neue Light" charset="0"/>
            </a:endParaRPr>
          </a:p>
        </p:txBody>
      </p:sp>
      <p:sp>
        <p:nvSpPr>
          <p:cNvPr id="30" name="TextBox 29"/>
          <p:cNvSpPr txBox="1"/>
          <p:nvPr/>
        </p:nvSpPr>
        <p:spPr>
          <a:xfrm>
            <a:off x="7700052" y="5527848"/>
            <a:ext cx="1451038" cy="369332"/>
          </a:xfrm>
          <a:prstGeom prst="rect">
            <a:avLst/>
          </a:prstGeom>
          <a:noFill/>
        </p:spPr>
        <p:txBody>
          <a:bodyPr wrap="none" rtlCol="0" anchor="t">
            <a:spAutoFit/>
          </a:bodyPr>
          <a:lstStyle/>
          <a:p>
            <a:pPr algn="ctr"/>
            <a:r>
              <a:rPr lang="en-AU" dirty="0" smtClean="0">
                <a:solidFill>
                  <a:srgbClr val="0D425D"/>
                </a:solidFill>
                <a:latin typeface="Helvetica Neue Light" charset="0"/>
                <a:ea typeface="Helvetica Neue Light" charset="0"/>
                <a:cs typeface="Helvetica Neue Light" charset="0"/>
              </a:rPr>
              <a:t>communities</a:t>
            </a:r>
            <a:endParaRPr lang="en-AU" dirty="0">
              <a:solidFill>
                <a:srgbClr val="0D425D"/>
              </a:solidFill>
              <a:latin typeface="Helvetica Neue Light" charset="0"/>
              <a:ea typeface="Helvetica Neue Light" charset="0"/>
              <a:cs typeface="Helvetica Neue Light" charset="0"/>
            </a:endParaRPr>
          </a:p>
        </p:txBody>
      </p:sp>
      <p:sp>
        <p:nvSpPr>
          <p:cNvPr id="31" name="TextBox 30"/>
          <p:cNvSpPr txBox="1"/>
          <p:nvPr/>
        </p:nvSpPr>
        <p:spPr>
          <a:xfrm>
            <a:off x="6838544" y="6332167"/>
            <a:ext cx="5339410" cy="523220"/>
          </a:xfrm>
          <a:prstGeom prst="rect">
            <a:avLst/>
          </a:prstGeom>
          <a:noFill/>
        </p:spPr>
        <p:txBody>
          <a:bodyPr wrap="none" rtlCol="0" anchor="b">
            <a:spAutoFit/>
          </a:bodyPr>
          <a:lstStyle/>
          <a:p>
            <a:pPr algn="r"/>
            <a:r>
              <a:rPr lang="en-AU" sz="1400" dirty="0">
                <a:solidFill>
                  <a:srgbClr val="0D425E"/>
                </a:solidFill>
                <a:latin typeface="Helvetica Neue Light" charset="0"/>
                <a:ea typeface="Helvetica Neue Light" charset="0"/>
                <a:cs typeface="Helvetica Neue Light" charset="0"/>
              </a:rPr>
              <a:t>Manuscript in preparation</a:t>
            </a:r>
            <a:endParaRPr lang="en-AU" sz="1400" dirty="0">
              <a:solidFill>
                <a:srgbClr val="0D425E"/>
              </a:solidFill>
              <a:latin typeface="Helvetica Neue" charset="0"/>
              <a:ea typeface="Helvetica Neue" charset="0"/>
              <a:cs typeface="Helvetica Neue" charset="0"/>
            </a:endParaRPr>
          </a:p>
          <a:p>
            <a:pPr algn="r"/>
            <a:r>
              <a:rPr lang="en-AU" sz="1400" dirty="0" smtClean="0">
                <a:solidFill>
                  <a:srgbClr val="0D425E"/>
                </a:solidFill>
                <a:latin typeface="Helvetica Neue Light" charset="0"/>
                <a:ea typeface="Helvetica Neue Light" charset="0"/>
                <a:cs typeface="Helvetica Neue Light" charset="0"/>
              </a:rPr>
              <a:t>Presented at Marine and Human Systems Conference, Trieste, Italy</a:t>
            </a:r>
            <a:endParaRPr lang="en-AU" sz="1400" dirty="0">
              <a:solidFill>
                <a:srgbClr val="0D425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029892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10" presetClass="exit" presetSubtype="0" fill="hold" nodeType="afterEffect">
                                  <p:stCondLst>
                                    <p:cond delay="0"/>
                                  </p:stCondLst>
                                  <p:childTnLst>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cstate="screen">
            <a:alphaModFix amt="20000"/>
            <a:extLst>
              <a:ext uri="{28A0092B-C50C-407E-A947-70E740481C1C}">
                <a14:useLocalDpi xmlns:a14="http://schemas.microsoft.com/office/drawing/2010/main"/>
              </a:ext>
            </a:extLst>
          </a:blip>
          <a:stretch>
            <a:fillRect/>
          </a:stretch>
        </p:blipFill>
        <p:spPr>
          <a:xfrm>
            <a:off x="317223" y="6341798"/>
            <a:ext cx="2632024" cy="360000"/>
          </a:xfrm>
          <a:prstGeom prst="rect">
            <a:avLst/>
          </a:prstGeom>
        </p:spPr>
      </p:pic>
      <p:sp>
        <p:nvSpPr>
          <p:cNvPr id="3" name="TextBox 2"/>
          <p:cNvSpPr txBox="1"/>
          <p:nvPr/>
        </p:nvSpPr>
        <p:spPr>
          <a:xfrm>
            <a:off x="4098471" y="7266214"/>
            <a:ext cx="184731" cy="369332"/>
          </a:xfrm>
          <a:prstGeom prst="rect">
            <a:avLst/>
          </a:prstGeom>
          <a:noFill/>
        </p:spPr>
        <p:txBody>
          <a:bodyPr wrap="none" rtlCol="0">
            <a:spAutoFit/>
          </a:bodyPr>
          <a:lstStyle/>
          <a:p>
            <a:endParaRPr lang="en-AU"/>
          </a:p>
        </p:txBody>
      </p:sp>
      <p:grpSp>
        <p:nvGrpSpPr>
          <p:cNvPr id="5" name="Group 4"/>
          <p:cNvGrpSpPr>
            <a:grpSpLocks noChangeAspect="1"/>
          </p:cNvGrpSpPr>
          <p:nvPr/>
        </p:nvGrpSpPr>
        <p:grpSpPr>
          <a:xfrm>
            <a:off x="1538318" y="3923585"/>
            <a:ext cx="1508901" cy="720000"/>
            <a:chOff x="1524992" y="4462418"/>
            <a:chExt cx="1886126" cy="900000"/>
          </a:xfrm>
        </p:grpSpPr>
        <p:pic>
          <p:nvPicPr>
            <p:cNvPr id="19" name="Picture 18"/>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2633844" y="4462418"/>
              <a:ext cx="777274" cy="900000"/>
            </a:xfrm>
            <a:prstGeom prst="rect">
              <a:avLst/>
            </a:prstGeom>
          </p:spPr>
        </p:pic>
        <p:pic>
          <p:nvPicPr>
            <p:cNvPr id="20" name="Picture 19"/>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1524992" y="4462418"/>
              <a:ext cx="627274" cy="900000"/>
            </a:xfrm>
            <a:prstGeom prst="rect">
              <a:avLst/>
            </a:prstGeom>
          </p:spPr>
        </p:pic>
      </p:grpSp>
      <p:sp>
        <p:nvSpPr>
          <p:cNvPr id="8" name="TextBox 7"/>
          <p:cNvSpPr txBox="1"/>
          <p:nvPr/>
        </p:nvSpPr>
        <p:spPr>
          <a:xfrm>
            <a:off x="5491356" y="2400415"/>
            <a:ext cx="583814" cy="338554"/>
          </a:xfrm>
          <a:prstGeom prst="rect">
            <a:avLst/>
          </a:prstGeom>
          <a:noFill/>
        </p:spPr>
        <p:txBody>
          <a:bodyPr wrap="none" rtlCol="0" anchor="ctr">
            <a:spAutoFit/>
          </a:bodyPr>
          <a:lstStyle/>
          <a:p>
            <a:pPr algn="r"/>
            <a:r>
              <a:rPr lang="en-AU" sz="1600" smtClean="0">
                <a:solidFill>
                  <a:srgbClr val="0D425D"/>
                </a:solidFill>
                <a:latin typeface="Helvetica Neue Light" charset="0"/>
                <a:ea typeface="Helvetica Neue Light" charset="0"/>
                <a:cs typeface="Helvetica Neue Light" charset="0"/>
              </a:rPr>
              <a:t>0.75</a:t>
            </a:r>
            <a:endParaRPr lang="en-AU" sz="1600" dirty="0">
              <a:solidFill>
                <a:srgbClr val="0D425D"/>
              </a:solidFill>
              <a:latin typeface="Helvetica Neue Light" charset="0"/>
              <a:ea typeface="Helvetica Neue Light" charset="0"/>
              <a:cs typeface="Helvetica Neue Light" charset="0"/>
            </a:endParaRPr>
          </a:p>
        </p:txBody>
      </p:sp>
      <p:sp>
        <p:nvSpPr>
          <p:cNvPr id="21" name="TextBox 20"/>
          <p:cNvSpPr txBox="1"/>
          <p:nvPr/>
        </p:nvSpPr>
        <p:spPr>
          <a:xfrm>
            <a:off x="5491356" y="4154724"/>
            <a:ext cx="583814" cy="338554"/>
          </a:xfrm>
          <a:prstGeom prst="rect">
            <a:avLst/>
          </a:prstGeom>
          <a:noFill/>
        </p:spPr>
        <p:txBody>
          <a:bodyPr wrap="none" rtlCol="0" anchor="ctr">
            <a:spAutoFit/>
          </a:bodyPr>
          <a:lstStyle/>
          <a:p>
            <a:pPr algn="r"/>
            <a:r>
              <a:rPr lang="en-AU" sz="1600" dirty="0" smtClean="0">
                <a:solidFill>
                  <a:srgbClr val="0D425D"/>
                </a:solidFill>
                <a:latin typeface="Helvetica Neue Light" charset="0"/>
                <a:ea typeface="Helvetica Neue Light" charset="0"/>
                <a:cs typeface="Helvetica Neue Light" charset="0"/>
              </a:rPr>
              <a:t>0.25</a:t>
            </a:r>
            <a:endParaRPr lang="en-AU" sz="1600" dirty="0">
              <a:solidFill>
                <a:srgbClr val="0D425D"/>
              </a:solidFill>
              <a:latin typeface="Helvetica Neue Light" charset="0"/>
              <a:ea typeface="Helvetica Neue Light" charset="0"/>
              <a:cs typeface="Helvetica Neue Light" charset="0"/>
            </a:endParaRPr>
          </a:p>
        </p:txBody>
      </p:sp>
      <p:sp>
        <p:nvSpPr>
          <p:cNvPr id="23" name="TextBox 22"/>
          <p:cNvSpPr txBox="1"/>
          <p:nvPr/>
        </p:nvSpPr>
        <p:spPr>
          <a:xfrm>
            <a:off x="5491356" y="3277569"/>
            <a:ext cx="583814" cy="338554"/>
          </a:xfrm>
          <a:prstGeom prst="rect">
            <a:avLst/>
          </a:prstGeom>
          <a:noFill/>
        </p:spPr>
        <p:txBody>
          <a:bodyPr wrap="none" rtlCol="0" anchor="ctr">
            <a:spAutoFit/>
          </a:bodyPr>
          <a:lstStyle/>
          <a:p>
            <a:pPr algn="r"/>
            <a:r>
              <a:rPr lang="en-AU" sz="1600" dirty="0" smtClean="0">
                <a:solidFill>
                  <a:srgbClr val="0D425D"/>
                </a:solidFill>
                <a:latin typeface="Helvetica Neue Light" charset="0"/>
                <a:ea typeface="Helvetica Neue Light" charset="0"/>
                <a:cs typeface="Helvetica Neue Light" charset="0"/>
              </a:rPr>
              <a:t>0.50</a:t>
            </a:r>
            <a:endParaRPr lang="en-AU" sz="1600" dirty="0">
              <a:solidFill>
                <a:srgbClr val="0D425D"/>
              </a:solidFill>
              <a:latin typeface="Helvetica Neue Light" charset="0"/>
              <a:ea typeface="Helvetica Neue Light" charset="0"/>
              <a:cs typeface="Helvetica Neue Light" charset="0"/>
            </a:endParaRPr>
          </a:p>
        </p:txBody>
      </p:sp>
      <p:sp>
        <p:nvSpPr>
          <p:cNvPr id="22" name="TextBox 21"/>
          <p:cNvSpPr txBox="1"/>
          <p:nvPr/>
        </p:nvSpPr>
        <p:spPr>
          <a:xfrm>
            <a:off x="6022443" y="829613"/>
            <a:ext cx="4117730" cy="461665"/>
          </a:xfrm>
          <a:prstGeom prst="rect">
            <a:avLst/>
          </a:prstGeom>
          <a:noFill/>
        </p:spPr>
        <p:txBody>
          <a:bodyPr wrap="none" rtlCol="0" anchor="t">
            <a:spAutoFit/>
          </a:bodyPr>
          <a:lstStyle/>
          <a:p>
            <a:pPr algn="ctr"/>
            <a:r>
              <a:rPr lang="en-AU" sz="2400" dirty="0" smtClean="0">
                <a:solidFill>
                  <a:srgbClr val="0D425D"/>
                </a:solidFill>
                <a:latin typeface="Helvetica Neue Light" charset="0"/>
                <a:ea typeface="Helvetica Neue Light" charset="0"/>
                <a:cs typeface="Helvetica Neue Light" charset="0"/>
              </a:rPr>
              <a:t>relative importance of species</a:t>
            </a:r>
            <a:endParaRPr lang="en-AU" sz="2400" dirty="0">
              <a:solidFill>
                <a:srgbClr val="0D425D"/>
              </a:solidFill>
              <a:latin typeface="Helvetica Neue Light" charset="0"/>
              <a:ea typeface="Helvetica Neue Light" charset="0"/>
              <a:cs typeface="Helvetica Neue Light" charset="0"/>
            </a:endParaRPr>
          </a:p>
        </p:txBody>
      </p:sp>
      <p:sp>
        <p:nvSpPr>
          <p:cNvPr id="25" name="TextBox 24"/>
          <p:cNvSpPr txBox="1"/>
          <p:nvPr/>
        </p:nvSpPr>
        <p:spPr>
          <a:xfrm>
            <a:off x="6815390" y="5189294"/>
            <a:ext cx="298480" cy="338554"/>
          </a:xfrm>
          <a:prstGeom prst="rect">
            <a:avLst/>
          </a:prstGeom>
          <a:noFill/>
        </p:spPr>
        <p:txBody>
          <a:bodyPr wrap="none" rtlCol="0" anchor="t">
            <a:spAutoFit/>
          </a:bodyPr>
          <a:lstStyle/>
          <a:p>
            <a:pPr algn="ctr"/>
            <a:r>
              <a:rPr lang="en-AU" sz="1600" dirty="0">
                <a:solidFill>
                  <a:srgbClr val="0D425D"/>
                </a:solidFill>
                <a:latin typeface="Helvetica Neue Light" charset="0"/>
                <a:ea typeface="Helvetica Neue Light" charset="0"/>
                <a:cs typeface="Helvetica Neue Light" charset="0"/>
              </a:rPr>
              <a:t>5</a:t>
            </a:r>
          </a:p>
        </p:txBody>
      </p:sp>
      <p:sp>
        <p:nvSpPr>
          <p:cNvPr id="26" name="TextBox 25"/>
          <p:cNvSpPr txBox="1"/>
          <p:nvPr/>
        </p:nvSpPr>
        <p:spPr>
          <a:xfrm>
            <a:off x="7672244" y="5189294"/>
            <a:ext cx="412293" cy="338554"/>
          </a:xfrm>
          <a:prstGeom prst="rect">
            <a:avLst/>
          </a:prstGeom>
          <a:noFill/>
        </p:spPr>
        <p:txBody>
          <a:bodyPr wrap="none" rtlCol="0" anchor="t">
            <a:spAutoFit/>
          </a:bodyPr>
          <a:lstStyle/>
          <a:p>
            <a:pPr algn="ctr"/>
            <a:r>
              <a:rPr lang="en-AU" sz="1600" dirty="0" smtClean="0">
                <a:solidFill>
                  <a:srgbClr val="0D425D"/>
                </a:solidFill>
                <a:latin typeface="Helvetica Neue Light" charset="0"/>
                <a:ea typeface="Helvetica Neue Light" charset="0"/>
                <a:cs typeface="Helvetica Neue Light" charset="0"/>
              </a:rPr>
              <a:t>10</a:t>
            </a:r>
            <a:endParaRPr lang="en-AU" sz="1600" dirty="0">
              <a:solidFill>
                <a:srgbClr val="0D425D"/>
              </a:solidFill>
              <a:latin typeface="Helvetica Neue Light" charset="0"/>
              <a:ea typeface="Helvetica Neue Light" charset="0"/>
              <a:cs typeface="Helvetica Neue Light" charset="0"/>
            </a:endParaRPr>
          </a:p>
        </p:txBody>
      </p:sp>
      <p:sp>
        <p:nvSpPr>
          <p:cNvPr id="28" name="TextBox 27"/>
          <p:cNvSpPr txBox="1"/>
          <p:nvPr/>
        </p:nvSpPr>
        <p:spPr>
          <a:xfrm>
            <a:off x="8642911" y="5189294"/>
            <a:ext cx="412293" cy="338554"/>
          </a:xfrm>
          <a:prstGeom prst="rect">
            <a:avLst/>
          </a:prstGeom>
          <a:noFill/>
        </p:spPr>
        <p:txBody>
          <a:bodyPr wrap="none" rtlCol="0" anchor="t">
            <a:spAutoFit/>
          </a:bodyPr>
          <a:lstStyle/>
          <a:p>
            <a:pPr algn="ctr"/>
            <a:r>
              <a:rPr lang="en-AU" sz="1600" smtClean="0">
                <a:solidFill>
                  <a:srgbClr val="0D425D"/>
                </a:solidFill>
                <a:latin typeface="Helvetica Neue Light" charset="0"/>
                <a:ea typeface="Helvetica Neue Light" charset="0"/>
                <a:cs typeface="Helvetica Neue Light" charset="0"/>
              </a:rPr>
              <a:t>15</a:t>
            </a:r>
            <a:endParaRPr lang="en-AU" sz="1600" dirty="0">
              <a:solidFill>
                <a:srgbClr val="0D425D"/>
              </a:solidFill>
              <a:latin typeface="Helvetica Neue Light" charset="0"/>
              <a:ea typeface="Helvetica Neue Light" charset="0"/>
              <a:cs typeface="Helvetica Neue Light" charset="0"/>
            </a:endParaRPr>
          </a:p>
        </p:txBody>
      </p:sp>
      <p:sp>
        <p:nvSpPr>
          <p:cNvPr id="29" name="TextBox 28"/>
          <p:cNvSpPr txBox="1"/>
          <p:nvPr/>
        </p:nvSpPr>
        <p:spPr>
          <a:xfrm>
            <a:off x="9613577" y="5189294"/>
            <a:ext cx="412293" cy="338554"/>
          </a:xfrm>
          <a:prstGeom prst="rect">
            <a:avLst/>
          </a:prstGeom>
          <a:noFill/>
        </p:spPr>
        <p:txBody>
          <a:bodyPr wrap="none" rtlCol="0" anchor="t">
            <a:spAutoFit/>
          </a:bodyPr>
          <a:lstStyle/>
          <a:p>
            <a:pPr algn="ctr"/>
            <a:r>
              <a:rPr lang="en-AU" sz="1600" dirty="0" smtClean="0">
                <a:solidFill>
                  <a:srgbClr val="0D425D"/>
                </a:solidFill>
                <a:latin typeface="Helvetica Neue Light" charset="0"/>
                <a:ea typeface="Helvetica Neue Light" charset="0"/>
                <a:cs typeface="Helvetica Neue Light" charset="0"/>
              </a:rPr>
              <a:t>20</a:t>
            </a:r>
            <a:endParaRPr lang="en-AU" sz="1600" dirty="0">
              <a:solidFill>
                <a:srgbClr val="0D425D"/>
              </a:solidFill>
              <a:latin typeface="Helvetica Neue Light" charset="0"/>
              <a:ea typeface="Helvetica Neue Light" charset="0"/>
              <a:cs typeface="Helvetica Neue Light" charset="0"/>
            </a:endParaRPr>
          </a:p>
        </p:txBody>
      </p:sp>
      <p:sp>
        <p:nvSpPr>
          <p:cNvPr id="30" name="TextBox 29"/>
          <p:cNvSpPr txBox="1"/>
          <p:nvPr/>
        </p:nvSpPr>
        <p:spPr>
          <a:xfrm>
            <a:off x="7741980" y="5527848"/>
            <a:ext cx="874598" cy="369332"/>
          </a:xfrm>
          <a:prstGeom prst="rect">
            <a:avLst/>
          </a:prstGeom>
          <a:noFill/>
        </p:spPr>
        <p:txBody>
          <a:bodyPr wrap="none" rtlCol="0" anchor="t">
            <a:spAutoFit/>
          </a:bodyPr>
          <a:lstStyle/>
          <a:p>
            <a:pPr algn="ctr"/>
            <a:r>
              <a:rPr lang="en-AU" dirty="0" smtClean="0">
                <a:solidFill>
                  <a:srgbClr val="0D425D"/>
                </a:solidFill>
                <a:latin typeface="Helvetica Neue Light" charset="0"/>
                <a:ea typeface="Helvetica Neue Light" charset="0"/>
                <a:cs typeface="Helvetica Neue Light" charset="0"/>
              </a:rPr>
              <a:t>degree</a:t>
            </a:r>
            <a:endParaRPr lang="en-AU" dirty="0">
              <a:solidFill>
                <a:srgbClr val="0D425D"/>
              </a:solidFill>
              <a:latin typeface="Helvetica Neue Light" charset="0"/>
              <a:ea typeface="Helvetica Neue Light" charset="0"/>
              <a:cs typeface="Helvetica Neue Light" charset="0"/>
            </a:endParaRPr>
          </a:p>
        </p:txBody>
      </p:sp>
      <p:sp>
        <p:nvSpPr>
          <p:cNvPr id="31" name="TextBox 30"/>
          <p:cNvSpPr txBox="1"/>
          <p:nvPr/>
        </p:nvSpPr>
        <p:spPr>
          <a:xfrm rot="16200000">
            <a:off x="3907512" y="3262179"/>
            <a:ext cx="2713243" cy="369332"/>
          </a:xfrm>
          <a:prstGeom prst="rect">
            <a:avLst/>
          </a:prstGeom>
          <a:noFill/>
        </p:spPr>
        <p:txBody>
          <a:bodyPr wrap="none" rtlCol="0" anchor="t">
            <a:spAutoFit/>
          </a:bodyPr>
          <a:lstStyle/>
          <a:p>
            <a:pPr algn="ctr"/>
            <a:r>
              <a:rPr lang="en-AU" dirty="0" smtClean="0">
                <a:solidFill>
                  <a:srgbClr val="0D425D"/>
                </a:solidFill>
                <a:latin typeface="Helvetica Neue Light" charset="0"/>
                <a:ea typeface="Helvetica Neue Light" charset="0"/>
                <a:cs typeface="Helvetica Neue Light" charset="0"/>
              </a:rPr>
              <a:t>strength </a:t>
            </a:r>
            <a:r>
              <a:rPr lang="en-AU" smtClean="0">
                <a:solidFill>
                  <a:srgbClr val="0D425D"/>
                </a:solidFill>
                <a:latin typeface="Helvetica Neue Light" charset="0"/>
                <a:ea typeface="Helvetica Neue Light" charset="0"/>
                <a:cs typeface="Helvetica Neue Light" charset="0"/>
              </a:rPr>
              <a:t>of dependencies</a:t>
            </a:r>
            <a:endParaRPr lang="en-AU" dirty="0">
              <a:solidFill>
                <a:srgbClr val="0D425D"/>
              </a:solidFill>
              <a:latin typeface="Helvetica Neue Light" charset="0"/>
              <a:ea typeface="Helvetica Neue Light" charset="0"/>
              <a:cs typeface="Helvetica Neue Light" charset="0"/>
            </a:endParaRPr>
          </a:p>
        </p:txBody>
      </p:sp>
      <p:grpSp>
        <p:nvGrpSpPr>
          <p:cNvPr id="33" name="Group 32"/>
          <p:cNvGrpSpPr/>
          <p:nvPr/>
        </p:nvGrpSpPr>
        <p:grpSpPr>
          <a:xfrm>
            <a:off x="1143130" y="2359303"/>
            <a:ext cx="2503189" cy="1200329"/>
            <a:chOff x="5112633" y="4293427"/>
            <a:chExt cx="2503189" cy="1200329"/>
          </a:xfrm>
        </p:grpSpPr>
        <p:sp>
          <p:nvSpPr>
            <p:cNvPr id="34" name="TextBox 33"/>
            <p:cNvSpPr txBox="1"/>
            <p:nvPr/>
          </p:nvSpPr>
          <p:spPr>
            <a:xfrm>
              <a:off x="5112633" y="4293427"/>
              <a:ext cx="697628" cy="1200329"/>
            </a:xfrm>
            <a:prstGeom prst="rect">
              <a:avLst/>
            </a:prstGeom>
            <a:noFill/>
          </p:spPr>
          <p:txBody>
            <a:bodyPr wrap="none" rtlCol="0">
              <a:spAutoFit/>
            </a:bodyPr>
            <a:lstStyle/>
            <a:p>
              <a:pPr algn="ctr"/>
              <a:r>
                <a:rPr lang="en-US" sz="7200" dirty="0" smtClean="0">
                  <a:solidFill>
                    <a:srgbClr val="0D425D"/>
                  </a:solidFill>
                  <a:latin typeface="Helvetica Neue Light" charset="0"/>
                  <a:ea typeface="Helvetica Neue Light" charset="0"/>
                  <a:cs typeface="Helvetica Neue Light" charset="0"/>
                </a:rPr>
                <a:t>6</a:t>
              </a:r>
              <a:endParaRPr lang="en-US" sz="7200" dirty="0">
                <a:solidFill>
                  <a:srgbClr val="0D425D"/>
                </a:solidFill>
                <a:latin typeface="Helvetica Neue Light" charset="0"/>
                <a:ea typeface="Helvetica Neue Light" charset="0"/>
                <a:cs typeface="Helvetica Neue Light" charset="0"/>
              </a:endParaRPr>
            </a:p>
          </p:txBody>
        </p:sp>
        <p:sp>
          <p:nvSpPr>
            <p:cNvPr id="35" name="TextBox 34"/>
            <p:cNvSpPr txBox="1"/>
            <p:nvPr/>
          </p:nvSpPr>
          <p:spPr>
            <a:xfrm>
              <a:off x="5836168" y="4455776"/>
              <a:ext cx="1394934" cy="523220"/>
            </a:xfrm>
            <a:prstGeom prst="rect">
              <a:avLst/>
            </a:prstGeom>
            <a:noFill/>
          </p:spPr>
          <p:txBody>
            <a:bodyPr wrap="none" rtlCol="0">
              <a:spAutoFit/>
            </a:bodyPr>
            <a:lstStyle/>
            <a:p>
              <a:r>
                <a:rPr lang="en-US" sz="2800" dirty="0" smtClean="0">
                  <a:solidFill>
                    <a:srgbClr val="0D425D"/>
                  </a:solidFill>
                  <a:latin typeface="Helvetica Neue Light" charset="0"/>
                  <a:ea typeface="Helvetica Neue Light" charset="0"/>
                  <a:cs typeface="Helvetica Neue Light" charset="0"/>
                </a:rPr>
                <a:t>invaded</a:t>
              </a:r>
              <a:endParaRPr lang="en-US" sz="2400" dirty="0" smtClean="0">
                <a:solidFill>
                  <a:srgbClr val="0D425D"/>
                </a:solidFill>
                <a:latin typeface="Helvetica Neue Light" charset="0"/>
                <a:ea typeface="Helvetica Neue Light" charset="0"/>
                <a:cs typeface="Helvetica Neue Light" charset="0"/>
              </a:endParaRPr>
            </a:p>
          </p:txBody>
        </p:sp>
        <p:sp>
          <p:nvSpPr>
            <p:cNvPr id="36" name="Rectangle 35"/>
            <p:cNvSpPr/>
            <p:nvPr/>
          </p:nvSpPr>
          <p:spPr>
            <a:xfrm>
              <a:off x="5836168" y="4861855"/>
              <a:ext cx="1779654" cy="523220"/>
            </a:xfrm>
            <a:prstGeom prst="rect">
              <a:avLst/>
            </a:prstGeom>
          </p:spPr>
          <p:txBody>
            <a:bodyPr wrap="none">
              <a:spAutoFit/>
            </a:bodyPr>
            <a:lstStyle/>
            <a:p>
              <a:r>
                <a:rPr lang="en-US" sz="2800" dirty="0">
                  <a:solidFill>
                    <a:srgbClr val="0D425D"/>
                  </a:solidFill>
                  <a:latin typeface="Helvetica Neue Light" charset="0"/>
                  <a:ea typeface="Helvetica Neue Light" charset="0"/>
                  <a:cs typeface="Helvetica Neue Light" charset="0"/>
                </a:rPr>
                <a:t>uninvaded</a:t>
              </a:r>
              <a:endParaRPr lang="en-US" sz="1400" dirty="0">
                <a:solidFill>
                  <a:srgbClr val="0D425D"/>
                </a:solidFill>
                <a:latin typeface="Helvetica Neue Light" charset="0"/>
                <a:ea typeface="Helvetica Neue Light" charset="0"/>
                <a:cs typeface="Helvetica Neue Light" charset="0"/>
              </a:endParaRPr>
            </a:p>
          </p:txBody>
        </p:sp>
      </p:grpSp>
      <p:pic>
        <p:nvPicPr>
          <p:cNvPr id="7" name="Picture 6"/>
          <p:cNvPicPr>
            <a:picLocks noChangeAspect="1"/>
          </p:cNvPicPr>
          <p:nvPr/>
        </p:nvPicPr>
        <p:blipFill>
          <a:blip r:embed="rId6"/>
          <a:stretch>
            <a:fillRect/>
          </a:stretch>
        </p:blipFill>
        <p:spPr>
          <a:xfrm>
            <a:off x="6075170" y="1857451"/>
            <a:ext cx="4013200" cy="3314700"/>
          </a:xfrm>
          <a:prstGeom prst="rect">
            <a:avLst/>
          </a:prstGeom>
        </p:spPr>
      </p:pic>
      <p:pic>
        <p:nvPicPr>
          <p:cNvPr id="11" name="Picture 10"/>
          <p:cNvPicPr>
            <a:picLocks noChangeAspect="1"/>
          </p:cNvPicPr>
          <p:nvPr/>
        </p:nvPicPr>
        <p:blipFill>
          <a:blip r:embed="rId7"/>
          <a:stretch>
            <a:fillRect/>
          </a:stretch>
        </p:blipFill>
        <p:spPr>
          <a:xfrm>
            <a:off x="10377284" y="3044872"/>
            <a:ext cx="292100" cy="876300"/>
          </a:xfrm>
          <a:prstGeom prst="rect">
            <a:avLst/>
          </a:prstGeom>
        </p:spPr>
      </p:pic>
      <p:sp>
        <p:nvSpPr>
          <p:cNvPr id="37" name="TextBox 36"/>
          <p:cNvSpPr txBox="1"/>
          <p:nvPr/>
        </p:nvSpPr>
        <p:spPr>
          <a:xfrm>
            <a:off x="10669384" y="3601589"/>
            <a:ext cx="583814" cy="338554"/>
          </a:xfrm>
          <a:prstGeom prst="rect">
            <a:avLst/>
          </a:prstGeom>
          <a:noFill/>
        </p:spPr>
        <p:txBody>
          <a:bodyPr wrap="none" rtlCol="0" anchor="ctr">
            <a:spAutoFit/>
          </a:bodyPr>
          <a:lstStyle/>
          <a:p>
            <a:r>
              <a:rPr lang="en-AU" sz="1600" dirty="0" smtClean="0">
                <a:solidFill>
                  <a:srgbClr val="0D425D"/>
                </a:solidFill>
                <a:latin typeface="Helvetica Neue Light" charset="0"/>
                <a:ea typeface="Helvetica Neue Light" charset="0"/>
                <a:cs typeface="Helvetica Neue Light" charset="0"/>
              </a:rPr>
              <a:t>0.75</a:t>
            </a:r>
            <a:endParaRPr lang="en-AU" sz="1600" dirty="0">
              <a:solidFill>
                <a:srgbClr val="0D425D"/>
              </a:solidFill>
              <a:latin typeface="Helvetica Neue Light" charset="0"/>
              <a:ea typeface="Helvetica Neue Light" charset="0"/>
              <a:cs typeface="Helvetica Neue Light" charset="0"/>
            </a:endParaRPr>
          </a:p>
        </p:txBody>
      </p:sp>
      <p:sp>
        <p:nvSpPr>
          <p:cNvPr id="39" name="TextBox 38"/>
          <p:cNvSpPr txBox="1"/>
          <p:nvPr/>
        </p:nvSpPr>
        <p:spPr>
          <a:xfrm>
            <a:off x="10669384" y="3020064"/>
            <a:ext cx="583814" cy="338554"/>
          </a:xfrm>
          <a:prstGeom prst="rect">
            <a:avLst/>
          </a:prstGeom>
          <a:noFill/>
        </p:spPr>
        <p:txBody>
          <a:bodyPr wrap="none" rtlCol="0" anchor="ctr">
            <a:spAutoFit/>
          </a:bodyPr>
          <a:lstStyle/>
          <a:p>
            <a:r>
              <a:rPr lang="en-AU" sz="1600" dirty="0" smtClean="0">
                <a:solidFill>
                  <a:srgbClr val="0D425D"/>
                </a:solidFill>
                <a:latin typeface="Helvetica Neue Light" charset="0"/>
                <a:ea typeface="Helvetica Neue Light" charset="0"/>
                <a:cs typeface="Helvetica Neue Light" charset="0"/>
              </a:rPr>
              <a:t>0.25</a:t>
            </a:r>
            <a:endParaRPr lang="en-AU" sz="1600" dirty="0">
              <a:solidFill>
                <a:srgbClr val="0D425D"/>
              </a:solidFill>
              <a:latin typeface="Helvetica Neue Light" charset="0"/>
              <a:ea typeface="Helvetica Neue Light" charset="0"/>
              <a:cs typeface="Helvetica Neue Light" charset="0"/>
            </a:endParaRPr>
          </a:p>
        </p:txBody>
      </p:sp>
      <p:sp>
        <p:nvSpPr>
          <p:cNvPr id="41" name="TextBox 40"/>
          <p:cNvSpPr txBox="1"/>
          <p:nvPr/>
        </p:nvSpPr>
        <p:spPr>
          <a:xfrm>
            <a:off x="10669384" y="3310826"/>
            <a:ext cx="583814" cy="338554"/>
          </a:xfrm>
          <a:prstGeom prst="rect">
            <a:avLst/>
          </a:prstGeom>
          <a:noFill/>
        </p:spPr>
        <p:txBody>
          <a:bodyPr wrap="none" rtlCol="0" anchor="ctr">
            <a:spAutoFit/>
          </a:bodyPr>
          <a:lstStyle/>
          <a:p>
            <a:r>
              <a:rPr lang="en-AU" sz="1600" dirty="0" smtClean="0">
                <a:solidFill>
                  <a:srgbClr val="0D425D"/>
                </a:solidFill>
                <a:latin typeface="Helvetica Neue Light" charset="0"/>
                <a:ea typeface="Helvetica Neue Light" charset="0"/>
                <a:cs typeface="Helvetica Neue Light" charset="0"/>
              </a:rPr>
              <a:t>0.50</a:t>
            </a:r>
            <a:endParaRPr lang="en-AU" sz="1600" dirty="0">
              <a:solidFill>
                <a:srgbClr val="0D425D"/>
              </a:solidFill>
              <a:latin typeface="Helvetica Neue Light" charset="0"/>
              <a:ea typeface="Helvetica Neue Light" charset="0"/>
              <a:cs typeface="Helvetica Neue Light" charset="0"/>
            </a:endParaRPr>
          </a:p>
        </p:txBody>
      </p:sp>
      <p:sp>
        <p:nvSpPr>
          <p:cNvPr id="42" name="TextBox 41"/>
          <p:cNvSpPr txBox="1"/>
          <p:nvPr/>
        </p:nvSpPr>
        <p:spPr>
          <a:xfrm>
            <a:off x="6838544" y="6332167"/>
            <a:ext cx="5339410" cy="523220"/>
          </a:xfrm>
          <a:prstGeom prst="rect">
            <a:avLst/>
          </a:prstGeom>
          <a:noFill/>
        </p:spPr>
        <p:txBody>
          <a:bodyPr wrap="none" rtlCol="0" anchor="b">
            <a:spAutoFit/>
          </a:bodyPr>
          <a:lstStyle/>
          <a:p>
            <a:pPr algn="r"/>
            <a:r>
              <a:rPr lang="en-AU" sz="1400" dirty="0">
                <a:solidFill>
                  <a:srgbClr val="0D425E"/>
                </a:solidFill>
                <a:latin typeface="Helvetica Neue Light" charset="0"/>
                <a:ea typeface="Helvetica Neue Light" charset="0"/>
                <a:cs typeface="Helvetica Neue Light" charset="0"/>
              </a:rPr>
              <a:t>Manuscript in preparation</a:t>
            </a:r>
            <a:endParaRPr lang="en-AU" sz="1400" dirty="0">
              <a:solidFill>
                <a:srgbClr val="0D425E"/>
              </a:solidFill>
              <a:latin typeface="Helvetica Neue" charset="0"/>
              <a:ea typeface="Helvetica Neue" charset="0"/>
              <a:cs typeface="Helvetica Neue" charset="0"/>
            </a:endParaRPr>
          </a:p>
          <a:p>
            <a:pPr algn="r"/>
            <a:r>
              <a:rPr lang="en-AU" sz="1400" dirty="0" smtClean="0">
                <a:solidFill>
                  <a:srgbClr val="0D425E"/>
                </a:solidFill>
                <a:latin typeface="Helvetica Neue Light" charset="0"/>
                <a:ea typeface="Helvetica Neue Light" charset="0"/>
                <a:cs typeface="Helvetica Neue Light" charset="0"/>
              </a:rPr>
              <a:t>Presented at Marine and Human Systems Conference, Trieste, Italy</a:t>
            </a:r>
            <a:endParaRPr lang="en-AU" sz="1400" dirty="0">
              <a:solidFill>
                <a:srgbClr val="0D425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68254823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98471" y="7233557"/>
            <a:ext cx="184731" cy="369332"/>
          </a:xfrm>
          <a:prstGeom prst="rect">
            <a:avLst/>
          </a:prstGeom>
          <a:noFill/>
        </p:spPr>
        <p:txBody>
          <a:bodyPr wrap="none" rtlCol="0">
            <a:spAutoFit/>
          </a:bodyPr>
          <a:lstStyle/>
          <a:p>
            <a:endParaRPr lang="en-AU"/>
          </a:p>
        </p:txBody>
      </p:sp>
      <p:grpSp>
        <p:nvGrpSpPr>
          <p:cNvPr id="8" name="Group 7"/>
          <p:cNvGrpSpPr/>
          <p:nvPr/>
        </p:nvGrpSpPr>
        <p:grpSpPr>
          <a:xfrm>
            <a:off x="553235" y="536098"/>
            <a:ext cx="2160000" cy="2610037"/>
            <a:chOff x="1760129" y="-1284936"/>
            <a:chExt cx="2160000" cy="2610037"/>
          </a:xfrm>
        </p:grpSpPr>
        <p:sp>
          <p:nvSpPr>
            <p:cNvPr id="12" name="TextBox 11"/>
            <p:cNvSpPr txBox="1"/>
            <p:nvPr/>
          </p:nvSpPr>
          <p:spPr>
            <a:xfrm>
              <a:off x="2062514" y="940380"/>
              <a:ext cx="1555234" cy="384721"/>
            </a:xfrm>
            <a:prstGeom prst="rect">
              <a:avLst/>
            </a:prstGeom>
            <a:noFill/>
          </p:spPr>
          <p:txBody>
            <a:bodyPr wrap="none" rtlCol="0">
              <a:spAutoFit/>
            </a:bodyPr>
            <a:lstStyle/>
            <a:p>
              <a:pPr algn="ctr"/>
              <a:r>
                <a:rPr lang="en-AU" sz="1900" dirty="0" smtClean="0">
                  <a:solidFill>
                    <a:srgbClr val="929292"/>
                  </a:solidFill>
                  <a:latin typeface="Helvetica Neue Light" charset="0"/>
                  <a:ea typeface="Helvetica Neue Light" charset="0"/>
                  <a:cs typeface="Helvetica Neue Light" charset="0"/>
                </a:rPr>
                <a:t>Jenny </a:t>
              </a:r>
              <a:r>
                <a:rPr lang="en-AU" sz="1900" dirty="0" err="1" smtClean="0">
                  <a:solidFill>
                    <a:srgbClr val="929292"/>
                  </a:solidFill>
                  <a:latin typeface="Helvetica Neue Light" charset="0"/>
                  <a:ea typeface="Helvetica Neue Light" charset="0"/>
                  <a:cs typeface="Helvetica Neue Light" charset="0"/>
                </a:rPr>
                <a:t>Sahng</a:t>
              </a:r>
              <a:endParaRPr lang="en-AU" sz="1900" dirty="0">
                <a:solidFill>
                  <a:srgbClr val="929292"/>
                </a:solidFill>
                <a:latin typeface="Helvetica Neue Light" charset="0"/>
                <a:ea typeface="Helvetica Neue Light" charset="0"/>
                <a:cs typeface="Helvetica Neue Light" charset="0"/>
              </a:endParaRPr>
            </a:p>
          </p:txBody>
        </p:sp>
        <p:pic>
          <p:nvPicPr>
            <p:cNvPr id="13" name="Picture 12"/>
            <p:cNvPicPr>
              <a:picLocks noChangeAspect="1"/>
            </p:cNvPicPr>
            <p:nvPr/>
          </p:nvPicPr>
          <p:blipFill>
            <a:blip r:embed="rId2"/>
            <a:stretch>
              <a:fillRect/>
            </a:stretch>
          </p:blipFill>
          <p:spPr>
            <a:xfrm>
              <a:off x="1760129" y="-1284936"/>
              <a:ext cx="2160000" cy="2160000"/>
            </a:xfrm>
            <a:prstGeom prst="rect">
              <a:avLst/>
            </a:prstGeom>
          </p:spPr>
        </p:pic>
      </p:grpSp>
    </p:spTree>
    <p:extLst>
      <p:ext uri="{BB962C8B-B14F-4D97-AF65-F5344CB8AC3E}">
        <p14:creationId xmlns:p14="http://schemas.microsoft.com/office/powerpoint/2010/main" val="176696871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cstate="screen">
            <a:alphaModFix amt="20000"/>
            <a:extLst>
              <a:ext uri="{28A0092B-C50C-407E-A947-70E740481C1C}">
                <a14:useLocalDpi xmlns:a14="http://schemas.microsoft.com/office/drawing/2010/main"/>
              </a:ext>
            </a:extLst>
          </a:blip>
          <a:stretch>
            <a:fillRect/>
          </a:stretch>
        </p:blipFill>
        <p:spPr>
          <a:xfrm>
            <a:off x="317223" y="6341798"/>
            <a:ext cx="2632024" cy="360000"/>
          </a:xfrm>
          <a:prstGeom prst="rect">
            <a:avLst/>
          </a:prstGeom>
        </p:spPr>
      </p:pic>
      <p:sp>
        <p:nvSpPr>
          <p:cNvPr id="3" name="TextBox 2"/>
          <p:cNvSpPr txBox="1"/>
          <p:nvPr/>
        </p:nvSpPr>
        <p:spPr>
          <a:xfrm>
            <a:off x="4098471" y="7233557"/>
            <a:ext cx="184731" cy="369332"/>
          </a:xfrm>
          <a:prstGeom prst="rect">
            <a:avLst/>
          </a:prstGeom>
          <a:noFill/>
        </p:spPr>
        <p:txBody>
          <a:bodyPr wrap="none" rtlCol="0">
            <a:spAutoFit/>
          </a:bodyPr>
          <a:lstStyle/>
          <a:p>
            <a:endParaRPr lang="en-AU"/>
          </a:p>
        </p:txBody>
      </p:sp>
      <p:sp>
        <p:nvSpPr>
          <p:cNvPr id="31" name="TextBox 30"/>
          <p:cNvSpPr txBox="1"/>
          <p:nvPr/>
        </p:nvSpPr>
        <p:spPr>
          <a:xfrm>
            <a:off x="934632" y="2877155"/>
            <a:ext cx="4029230" cy="1077218"/>
          </a:xfrm>
          <a:prstGeom prst="rect">
            <a:avLst/>
          </a:prstGeom>
          <a:noFill/>
        </p:spPr>
        <p:txBody>
          <a:bodyPr wrap="square" rtlCol="0">
            <a:spAutoFit/>
          </a:bodyPr>
          <a:lstStyle/>
          <a:p>
            <a:pPr algn="ctr"/>
            <a:r>
              <a:rPr lang="en-AU" sz="3200" dirty="0" smtClean="0">
                <a:solidFill>
                  <a:srgbClr val="0D425E"/>
                </a:solidFill>
                <a:latin typeface="Helvetica Neue Light" charset="0"/>
                <a:ea typeface="Helvetica Neue Light" charset="0"/>
                <a:cs typeface="Helvetica Neue Light" charset="0"/>
              </a:rPr>
              <a:t>designing the interventions</a:t>
            </a:r>
            <a:endParaRPr lang="en-AU" sz="3200" dirty="0">
              <a:solidFill>
                <a:srgbClr val="0D425E"/>
              </a:solidFill>
              <a:latin typeface="Helvetica Neue Light" charset="0"/>
              <a:ea typeface="Helvetica Neue Light" charset="0"/>
              <a:cs typeface="Helvetica Neue Light" charset="0"/>
            </a:endParaRPr>
          </a:p>
        </p:txBody>
      </p:sp>
      <p:grpSp>
        <p:nvGrpSpPr>
          <p:cNvPr id="10" name="Group 9"/>
          <p:cNvGrpSpPr/>
          <p:nvPr/>
        </p:nvGrpSpPr>
        <p:grpSpPr>
          <a:xfrm>
            <a:off x="5694323" y="1421421"/>
            <a:ext cx="5468298" cy="4025599"/>
            <a:chOff x="4857936" y="2190148"/>
            <a:chExt cx="5468298" cy="4025599"/>
          </a:xfrm>
        </p:grpSpPr>
        <p:pic>
          <p:nvPicPr>
            <p:cNvPr id="7" name="Picture 6"/>
            <p:cNvPicPr>
              <a:picLocks noChangeAspect="1"/>
            </p:cNvPicPr>
            <p:nvPr/>
          </p:nvPicPr>
          <p:blipFill>
            <a:blip r:embed="rId3"/>
            <a:stretch>
              <a:fillRect/>
            </a:stretch>
          </p:blipFill>
          <p:spPr>
            <a:xfrm>
              <a:off x="4857936" y="2190148"/>
              <a:ext cx="5468298" cy="4025599"/>
            </a:xfrm>
            <a:prstGeom prst="rect">
              <a:avLst/>
            </a:prstGeom>
          </p:spPr>
        </p:pic>
        <p:sp>
          <p:nvSpPr>
            <p:cNvPr id="25" name="TextBox 24"/>
            <p:cNvSpPr txBox="1"/>
            <p:nvPr/>
          </p:nvSpPr>
          <p:spPr>
            <a:xfrm>
              <a:off x="9062748" y="3925958"/>
              <a:ext cx="1263486" cy="923330"/>
            </a:xfrm>
            <a:prstGeom prst="rect">
              <a:avLst/>
            </a:prstGeom>
            <a:noFill/>
          </p:spPr>
          <p:txBody>
            <a:bodyPr wrap="none" rtlCol="0" anchor="t">
              <a:spAutoFit/>
            </a:bodyPr>
            <a:lstStyle/>
            <a:p>
              <a:pPr algn="ctr"/>
              <a:r>
                <a:rPr lang="en-AU" dirty="0" smtClean="0">
                  <a:solidFill>
                    <a:srgbClr val="0D425D"/>
                  </a:solidFill>
                  <a:latin typeface="Helvetica Neue" charset="0"/>
                  <a:ea typeface="Helvetica Neue" charset="0"/>
                  <a:cs typeface="Helvetica Neue" charset="0"/>
                </a:rPr>
                <a:t>undesired</a:t>
              </a:r>
              <a:r>
                <a:rPr lang="en-AU" dirty="0" smtClean="0">
                  <a:solidFill>
                    <a:srgbClr val="0D425D"/>
                  </a:solidFill>
                  <a:latin typeface="Helvetica Neue Light" charset="0"/>
                  <a:ea typeface="Helvetica Neue Light" charset="0"/>
                  <a:cs typeface="Helvetica Neue Light" charset="0"/>
                </a:rPr>
                <a:t/>
              </a:r>
              <a:br>
                <a:rPr lang="en-AU" dirty="0" smtClean="0">
                  <a:solidFill>
                    <a:srgbClr val="0D425D"/>
                  </a:solidFill>
                  <a:latin typeface="Helvetica Neue Light" charset="0"/>
                  <a:ea typeface="Helvetica Neue Light" charset="0"/>
                  <a:cs typeface="Helvetica Neue Light" charset="0"/>
                </a:rPr>
              </a:br>
              <a:r>
                <a:rPr lang="en-AU" dirty="0" smtClean="0">
                  <a:solidFill>
                    <a:srgbClr val="0D425D"/>
                  </a:solidFill>
                  <a:latin typeface="Helvetica Neue Light" charset="0"/>
                  <a:ea typeface="Helvetica Neue Light" charset="0"/>
                  <a:cs typeface="Helvetica Neue Light" charset="0"/>
                </a:rPr>
                <a:t>ecosystem</a:t>
              </a:r>
              <a:br>
                <a:rPr lang="en-AU" dirty="0" smtClean="0">
                  <a:solidFill>
                    <a:srgbClr val="0D425D"/>
                  </a:solidFill>
                  <a:latin typeface="Helvetica Neue Light" charset="0"/>
                  <a:ea typeface="Helvetica Neue Light" charset="0"/>
                  <a:cs typeface="Helvetica Neue Light" charset="0"/>
                </a:rPr>
              </a:br>
              <a:r>
                <a:rPr lang="en-AU" dirty="0" smtClean="0">
                  <a:solidFill>
                    <a:srgbClr val="0D425D"/>
                  </a:solidFill>
                  <a:latin typeface="Helvetica Neue Light" charset="0"/>
                  <a:ea typeface="Helvetica Neue Light" charset="0"/>
                  <a:cs typeface="Helvetica Neue Light" charset="0"/>
                </a:rPr>
                <a:t>trajectory</a:t>
              </a:r>
              <a:endParaRPr lang="en-AU" dirty="0">
                <a:solidFill>
                  <a:srgbClr val="0D425D"/>
                </a:solidFill>
                <a:latin typeface="Helvetica Neue Light" charset="0"/>
                <a:ea typeface="Helvetica Neue Light" charset="0"/>
                <a:cs typeface="Helvetica Neue Light" charset="0"/>
              </a:endParaRPr>
            </a:p>
          </p:txBody>
        </p:sp>
        <p:sp>
          <p:nvSpPr>
            <p:cNvPr id="26" name="TextBox 25"/>
            <p:cNvSpPr txBox="1"/>
            <p:nvPr/>
          </p:nvSpPr>
          <p:spPr>
            <a:xfrm>
              <a:off x="6489367" y="2190148"/>
              <a:ext cx="1263486" cy="923330"/>
            </a:xfrm>
            <a:prstGeom prst="rect">
              <a:avLst/>
            </a:prstGeom>
            <a:noFill/>
          </p:spPr>
          <p:txBody>
            <a:bodyPr wrap="none" rtlCol="0" anchor="t">
              <a:spAutoFit/>
            </a:bodyPr>
            <a:lstStyle/>
            <a:p>
              <a:pPr algn="ctr"/>
              <a:r>
                <a:rPr lang="en-AU" dirty="0" smtClean="0">
                  <a:solidFill>
                    <a:srgbClr val="0D425D"/>
                  </a:solidFill>
                  <a:latin typeface="Helvetica Neue" charset="0"/>
                  <a:ea typeface="Helvetica Neue" charset="0"/>
                  <a:cs typeface="Helvetica Neue" charset="0"/>
                </a:rPr>
                <a:t>desired</a:t>
              </a:r>
              <a:r>
                <a:rPr lang="en-AU" dirty="0" smtClean="0">
                  <a:solidFill>
                    <a:srgbClr val="0D425D"/>
                  </a:solidFill>
                  <a:latin typeface="Helvetica Neue Light" charset="0"/>
                  <a:ea typeface="Helvetica Neue Light" charset="0"/>
                  <a:cs typeface="Helvetica Neue Light" charset="0"/>
                </a:rPr>
                <a:t/>
              </a:r>
              <a:br>
                <a:rPr lang="en-AU" dirty="0" smtClean="0">
                  <a:solidFill>
                    <a:srgbClr val="0D425D"/>
                  </a:solidFill>
                  <a:latin typeface="Helvetica Neue Light" charset="0"/>
                  <a:ea typeface="Helvetica Neue Light" charset="0"/>
                  <a:cs typeface="Helvetica Neue Light" charset="0"/>
                </a:rPr>
              </a:br>
              <a:r>
                <a:rPr lang="en-AU" dirty="0" smtClean="0">
                  <a:solidFill>
                    <a:srgbClr val="0D425D"/>
                  </a:solidFill>
                  <a:latin typeface="Helvetica Neue Light" charset="0"/>
                  <a:ea typeface="Helvetica Neue Light" charset="0"/>
                  <a:cs typeface="Helvetica Neue Light" charset="0"/>
                </a:rPr>
                <a:t>ecosystem</a:t>
              </a:r>
              <a:br>
                <a:rPr lang="en-AU" dirty="0" smtClean="0">
                  <a:solidFill>
                    <a:srgbClr val="0D425D"/>
                  </a:solidFill>
                  <a:latin typeface="Helvetica Neue Light" charset="0"/>
                  <a:ea typeface="Helvetica Neue Light" charset="0"/>
                  <a:cs typeface="Helvetica Neue Light" charset="0"/>
                </a:rPr>
              </a:br>
              <a:r>
                <a:rPr lang="en-AU" dirty="0" smtClean="0">
                  <a:solidFill>
                    <a:srgbClr val="0D425D"/>
                  </a:solidFill>
                  <a:latin typeface="Helvetica Neue Light" charset="0"/>
                  <a:ea typeface="Helvetica Neue Light" charset="0"/>
                  <a:cs typeface="Helvetica Neue Light" charset="0"/>
                </a:rPr>
                <a:t>trajectory</a:t>
              </a:r>
              <a:endParaRPr lang="en-AU" dirty="0">
                <a:solidFill>
                  <a:srgbClr val="0D425D"/>
                </a:solidFill>
                <a:latin typeface="Helvetica Neue Light" charset="0"/>
                <a:ea typeface="Helvetica Neue Light" charset="0"/>
                <a:cs typeface="Helvetica Neue Light" charset="0"/>
              </a:endParaRPr>
            </a:p>
          </p:txBody>
        </p:sp>
        <p:sp>
          <p:nvSpPr>
            <p:cNvPr id="27" name="TextBox 26"/>
            <p:cNvSpPr txBox="1"/>
            <p:nvPr/>
          </p:nvSpPr>
          <p:spPr>
            <a:xfrm>
              <a:off x="5300978" y="5603472"/>
              <a:ext cx="1610377" cy="369332"/>
            </a:xfrm>
            <a:prstGeom prst="rect">
              <a:avLst/>
            </a:prstGeom>
            <a:noFill/>
          </p:spPr>
          <p:txBody>
            <a:bodyPr wrap="none" rtlCol="0" anchor="t">
              <a:spAutoFit/>
            </a:bodyPr>
            <a:lstStyle/>
            <a:p>
              <a:pPr algn="ctr"/>
              <a:r>
                <a:rPr lang="en-AU" smtClean="0">
                  <a:solidFill>
                    <a:schemeClr val="tx1">
                      <a:lumMod val="65000"/>
                      <a:lumOff val="35000"/>
                    </a:schemeClr>
                  </a:solidFill>
                  <a:latin typeface="Helvetica Neue Light" charset="0"/>
                  <a:ea typeface="Helvetica Neue Light" charset="0"/>
                  <a:cs typeface="Helvetica Neue Light" charset="0"/>
                </a:rPr>
                <a:t>feasible region</a:t>
              </a:r>
              <a:endParaRPr lang="en-AU" dirty="0">
                <a:solidFill>
                  <a:schemeClr val="tx1">
                    <a:lumMod val="65000"/>
                    <a:lumOff val="35000"/>
                  </a:schemeClr>
                </a:solidFill>
                <a:latin typeface="Helvetica Neue Light" charset="0"/>
                <a:ea typeface="Helvetica Neue Light" charset="0"/>
                <a:cs typeface="Helvetica Neue Light" charset="0"/>
              </a:endParaRPr>
            </a:p>
          </p:txBody>
        </p:sp>
        <p:sp>
          <p:nvSpPr>
            <p:cNvPr id="33" name="TextBox 32"/>
            <p:cNvSpPr txBox="1"/>
            <p:nvPr/>
          </p:nvSpPr>
          <p:spPr>
            <a:xfrm>
              <a:off x="4939019" y="4184491"/>
              <a:ext cx="2334293" cy="406265"/>
            </a:xfrm>
            <a:prstGeom prst="rect">
              <a:avLst/>
            </a:prstGeom>
            <a:solidFill>
              <a:schemeClr val="bg1">
                <a:alpha val="51000"/>
              </a:schemeClr>
            </a:solidFill>
          </p:spPr>
          <p:txBody>
            <a:bodyPr wrap="none" rtlCol="0" anchor="t">
              <a:spAutoFit/>
            </a:bodyPr>
            <a:lstStyle/>
            <a:p>
              <a:pPr algn="ctr"/>
              <a:r>
                <a:rPr lang="en-AU" smtClean="0">
                  <a:solidFill>
                    <a:srgbClr val="5B1B19"/>
                  </a:solidFill>
                  <a:latin typeface="Helvetica Neue Light" charset="0"/>
                  <a:ea typeface="Helvetica Neue Light" charset="0"/>
                  <a:cs typeface="Helvetica Neue Light" charset="0"/>
                </a:rPr>
                <a:t>targeted interventions</a:t>
              </a:r>
              <a:endParaRPr lang="en-AU" dirty="0">
                <a:solidFill>
                  <a:srgbClr val="5B1B19"/>
                </a:solidFill>
                <a:latin typeface="Helvetica Neue Light" charset="0"/>
                <a:ea typeface="Helvetica Neue Light" charset="0"/>
                <a:cs typeface="Helvetica Neue Light" charset="0"/>
              </a:endParaRPr>
            </a:p>
          </p:txBody>
        </p:sp>
      </p:grpSp>
      <p:sp>
        <p:nvSpPr>
          <p:cNvPr id="14" name="TextBox 13"/>
          <p:cNvSpPr txBox="1"/>
          <p:nvPr/>
        </p:nvSpPr>
        <p:spPr>
          <a:xfrm>
            <a:off x="9510237" y="6547610"/>
            <a:ext cx="2667717" cy="307777"/>
          </a:xfrm>
          <a:prstGeom prst="rect">
            <a:avLst/>
          </a:prstGeom>
          <a:noFill/>
        </p:spPr>
        <p:txBody>
          <a:bodyPr wrap="none" rtlCol="0" anchor="b">
            <a:spAutoFit/>
          </a:bodyPr>
          <a:lstStyle/>
          <a:p>
            <a:pPr algn="r"/>
            <a:r>
              <a:rPr lang="en-AU" sz="1400" dirty="0" smtClean="0">
                <a:solidFill>
                  <a:srgbClr val="0D425E"/>
                </a:solidFill>
                <a:latin typeface="Helvetica Neue Light" charset="0"/>
                <a:ea typeface="Helvetica Neue Light" charset="0"/>
                <a:cs typeface="Helvetica Neue Light" charset="0"/>
              </a:rPr>
              <a:t>Cornelius et al. </a:t>
            </a:r>
            <a:r>
              <a:rPr lang="en-AU" sz="1400" i="1" dirty="0" smtClean="0">
                <a:solidFill>
                  <a:srgbClr val="0D425E"/>
                </a:solidFill>
                <a:latin typeface="Helvetica Neue Light" charset="0"/>
                <a:ea typeface="Helvetica Neue Light" charset="0"/>
                <a:cs typeface="Helvetica Neue Light" charset="0"/>
              </a:rPr>
              <a:t>Nat. </a:t>
            </a:r>
            <a:r>
              <a:rPr lang="en-AU" sz="1400" i="1" dirty="0" err="1" smtClean="0">
                <a:solidFill>
                  <a:srgbClr val="0D425E"/>
                </a:solidFill>
                <a:latin typeface="Helvetica Neue Light" charset="0"/>
                <a:ea typeface="Helvetica Neue Light" charset="0"/>
                <a:cs typeface="Helvetica Neue Light" charset="0"/>
              </a:rPr>
              <a:t>Commun</a:t>
            </a:r>
            <a:r>
              <a:rPr lang="en-AU" sz="1400" i="1" dirty="0" smtClean="0">
                <a:solidFill>
                  <a:srgbClr val="0D425E"/>
                </a:solidFill>
                <a:latin typeface="Helvetica Neue Light" charset="0"/>
                <a:ea typeface="Helvetica Neue Light" charset="0"/>
                <a:cs typeface="Helvetica Neue Light" charset="0"/>
              </a:rPr>
              <a:t>.</a:t>
            </a:r>
            <a:r>
              <a:rPr lang="en-AU" sz="1400" dirty="0" smtClean="0">
                <a:solidFill>
                  <a:srgbClr val="0D425E"/>
                </a:solidFill>
                <a:latin typeface="Helvetica Neue Light" charset="0"/>
                <a:ea typeface="Helvetica Neue Light" charset="0"/>
                <a:cs typeface="Helvetica Neue Light" charset="0"/>
              </a:rPr>
              <a:t> </a:t>
            </a:r>
            <a:r>
              <a:rPr lang="en-AU" sz="1400" dirty="0" smtClean="0">
                <a:solidFill>
                  <a:srgbClr val="0D425E"/>
                </a:solidFill>
                <a:latin typeface="Helvetica Neue" charset="0"/>
                <a:ea typeface="Helvetica Neue" charset="0"/>
                <a:cs typeface="Helvetica Neue" charset="0"/>
              </a:rPr>
              <a:t>4</a:t>
            </a:r>
            <a:endParaRPr lang="en-AU" sz="1400" dirty="0">
              <a:solidFill>
                <a:srgbClr val="0D425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43311664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5249" y="924890"/>
            <a:ext cx="8683893" cy="986400"/>
          </a:xfrm>
          <a:prstGeom prst="rect">
            <a:avLst/>
          </a:prstGeom>
        </p:spPr>
      </p:pic>
      <p:sp>
        <p:nvSpPr>
          <p:cNvPr id="6" name="TextBox 5"/>
          <p:cNvSpPr txBox="1"/>
          <p:nvPr/>
        </p:nvSpPr>
        <p:spPr>
          <a:xfrm>
            <a:off x="1165248" y="1910486"/>
            <a:ext cx="7015366" cy="584775"/>
          </a:xfrm>
          <a:prstGeom prst="rect">
            <a:avLst/>
          </a:prstGeom>
          <a:noFill/>
        </p:spPr>
        <p:txBody>
          <a:bodyPr wrap="square" rtlCol="0">
            <a:spAutoFit/>
          </a:bodyPr>
          <a:lstStyle/>
          <a:p>
            <a:r>
              <a:rPr lang="en-AU" sz="3200" dirty="0" smtClean="0">
                <a:solidFill>
                  <a:srgbClr val="0D425E"/>
                </a:solidFill>
                <a:latin typeface="Helvetica Neue Light" charset="0"/>
                <a:ea typeface="Helvetica Neue Light" charset="0"/>
                <a:cs typeface="Helvetica Neue Light" charset="0"/>
              </a:rPr>
              <a:t>co-phylogeny of </a:t>
            </a:r>
            <a:r>
              <a:rPr lang="en-AU" sz="3200" dirty="0" smtClean="0">
                <a:solidFill>
                  <a:srgbClr val="0D425E"/>
                </a:solidFill>
                <a:latin typeface="Helvetica Neue Light" charset="0"/>
                <a:ea typeface="Helvetica Neue Light" charset="0"/>
                <a:cs typeface="Helvetica Neue Light" charset="0"/>
              </a:rPr>
              <a:t>pollination networks</a:t>
            </a:r>
            <a:endParaRPr lang="en-AU" sz="3200" dirty="0">
              <a:solidFill>
                <a:srgbClr val="0D425E"/>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60978069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rot="16200000">
            <a:off x="1602576" y="3236014"/>
            <a:ext cx="2685351" cy="461665"/>
          </a:xfrm>
          <a:prstGeom prst="rect">
            <a:avLst/>
          </a:prstGeom>
          <a:noFill/>
        </p:spPr>
        <p:txBody>
          <a:bodyPr wrap="none" rtlCol="0">
            <a:spAutoFit/>
          </a:bodyPr>
          <a:lstStyle/>
          <a:p>
            <a:pPr algn="ctr"/>
            <a:r>
              <a:rPr lang="en-AU" sz="2400" dirty="0" smtClean="0">
                <a:solidFill>
                  <a:srgbClr val="0D425E"/>
                </a:solidFill>
                <a:latin typeface="Helvetica Neue Light" charset="0"/>
                <a:ea typeface="Helvetica Neue Light" charset="0"/>
                <a:cs typeface="Helvetica Neue Light" charset="0"/>
              </a:rPr>
              <a:t>fitness equivalence</a:t>
            </a:r>
            <a:endParaRPr lang="en-AU" sz="2400" dirty="0">
              <a:solidFill>
                <a:srgbClr val="0D425E"/>
              </a:solidFill>
              <a:latin typeface="Helvetica Neue Light" charset="0"/>
              <a:ea typeface="Helvetica Neue Light" charset="0"/>
              <a:cs typeface="Helvetica Neue Light" charset="0"/>
            </a:endParaRPr>
          </a:p>
        </p:txBody>
      </p:sp>
      <p:sp>
        <p:nvSpPr>
          <p:cNvPr id="2" name="Arc 1"/>
          <p:cNvSpPr/>
          <p:nvPr/>
        </p:nvSpPr>
        <p:spPr>
          <a:xfrm rot="10800000">
            <a:off x="3387986" y="-1755317"/>
            <a:ext cx="11584800" cy="6962274"/>
          </a:xfrm>
          <a:prstGeom prst="arc">
            <a:avLst/>
          </a:prstGeom>
          <a:solidFill>
            <a:srgbClr val="0D425E"/>
          </a:solidFill>
          <a:ln w="28575">
            <a:solidFill>
              <a:srgbClr val="0D425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 name="TextBox 5"/>
          <p:cNvSpPr txBox="1"/>
          <p:nvPr/>
        </p:nvSpPr>
        <p:spPr>
          <a:xfrm>
            <a:off x="4655607" y="5318549"/>
            <a:ext cx="3226461" cy="461665"/>
          </a:xfrm>
          <a:prstGeom prst="rect">
            <a:avLst/>
          </a:prstGeom>
          <a:noFill/>
        </p:spPr>
        <p:txBody>
          <a:bodyPr wrap="none" rtlCol="0">
            <a:spAutoFit/>
          </a:bodyPr>
          <a:lstStyle/>
          <a:p>
            <a:pPr algn="ctr"/>
            <a:r>
              <a:rPr lang="en-AU" sz="2400" dirty="0" smtClean="0">
                <a:solidFill>
                  <a:srgbClr val="0D425E"/>
                </a:solidFill>
                <a:latin typeface="Helvetica Neue Light" charset="0"/>
                <a:ea typeface="Helvetica Neue Light" charset="0"/>
                <a:cs typeface="Helvetica Neue Light" charset="0"/>
              </a:rPr>
              <a:t>strength of stabilization</a:t>
            </a:r>
            <a:endParaRPr lang="en-AU" sz="2400" dirty="0">
              <a:solidFill>
                <a:srgbClr val="0D425E"/>
              </a:solidFill>
              <a:latin typeface="Helvetica Neue Light" charset="0"/>
              <a:ea typeface="Helvetica Neue Light" charset="0"/>
              <a:cs typeface="Helvetica Neue Light" charset="0"/>
            </a:endParaRPr>
          </a:p>
        </p:txBody>
      </p:sp>
      <p:sp>
        <p:nvSpPr>
          <p:cNvPr id="4" name="Rectangle 3"/>
          <p:cNvSpPr/>
          <p:nvPr/>
        </p:nvSpPr>
        <p:spPr>
          <a:xfrm>
            <a:off x="3373238" y="1726738"/>
            <a:ext cx="5791201" cy="348022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p:cNvSpPr txBox="1"/>
          <p:nvPr/>
        </p:nvSpPr>
        <p:spPr>
          <a:xfrm>
            <a:off x="3601741" y="4252851"/>
            <a:ext cx="1710725" cy="830997"/>
          </a:xfrm>
          <a:prstGeom prst="rect">
            <a:avLst/>
          </a:prstGeom>
          <a:noFill/>
        </p:spPr>
        <p:txBody>
          <a:bodyPr wrap="none" rtlCol="0">
            <a:spAutoFit/>
          </a:bodyPr>
          <a:lstStyle/>
          <a:p>
            <a:pPr algn="ctr"/>
            <a:r>
              <a:rPr lang="en-AU" sz="2400" dirty="0" smtClean="0">
                <a:solidFill>
                  <a:srgbClr val="0D425E"/>
                </a:solidFill>
                <a:latin typeface="Helvetica Neue Light" charset="0"/>
                <a:ea typeface="Helvetica Neue Light" charset="0"/>
                <a:cs typeface="Helvetica Neue Light" charset="0"/>
              </a:rPr>
              <a:t>competitive</a:t>
            </a:r>
            <a:br>
              <a:rPr lang="en-AU" sz="2400" dirty="0" smtClean="0">
                <a:solidFill>
                  <a:srgbClr val="0D425E"/>
                </a:solidFill>
                <a:latin typeface="Helvetica Neue Light" charset="0"/>
                <a:ea typeface="Helvetica Neue Light" charset="0"/>
                <a:cs typeface="Helvetica Neue Light" charset="0"/>
              </a:rPr>
            </a:br>
            <a:r>
              <a:rPr lang="en-AU" sz="2400" dirty="0" smtClean="0">
                <a:solidFill>
                  <a:srgbClr val="0D425E"/>
                </a:solidFill>
                <a:latin typeface="Helvetica Neue Light" charset="0"/>
                <a:ea typeface="Helvetica Neue Light" charset="0"/>
                <a:cs typeface="Helvetica Neue Light" charset="0"/>
              </a:rPr>
              <a:t>exclusion</a:t>
            </a:r>
            <a:endParaRPr lang="en-AU" sz="2400" dirty="0">
              <a:solidFill>
                <a:srgbClr val="0D425E"/>
              </a:solidFill>
              <a:latin typeface="Helvetica Neue Light" charset="0"/>
              <a:ea typeface="Helvetica Neue Light" charset="0"/>
              <a:cs typeface="Helvetica Neue Light" charset="0"/>
            </a:endParaRPr>
          </a:p>
        </p:txBody>
      </p:sp>
      <p:sp>
        <p:nvSpPr>
          <p:cNvPr id="9" name="TextBox 8"/>
          <p:cNvSpPr txBox="1"/>
          <p:nvPr/>
        </p:nvSpPr>
        <p:spPr>
          <a:xfrm>
            <a:off x="5988001" y="2797938"/>
            <a:ext cx="1766830" cy="830997"/>
          </a:xfrm>
          <a:prstGeom prst="rect">
            <a:avLst/>
          </a:prstGeom>
          <a:noFill/>
        </p:spPr>
        <p:txBody>
          <a:bodyPr wrap="none" rtlCol="0">
            <a:spAutoFit/>
          </a:bodyPr>
          <a:lstStyle/>
          <a:p>
            <a:pPr algn="ctr"/>
            <a:r>
              <a:rPr lang="en-AU" sz="2400" smtClean="0">
                <a:solidFill>
                  <a:schemeClr val="bg1"/>
                </a:solidFill>
                <a:latin typeface="Helvetica Neue Light" charset="0"/>
                <a:ea typeface="Helvetica Neue Light" charset="0"/>
                <a:cs typeface="Helvetica Neue Light" charset="0"/>
              </a:rPr>
              <a:t>stable</a:t>
            </a:r>
            <a:br>
              <a:rPr lang="en-AU" sz="2400" smtClean="0">
                <a:solidFill>
                  <a:schemeClr val="bg1"/>
                </a:solidFill>
                <a:latin typeface="Helvetica Neue Light" charset="0"/>
                <a:ea typeface="Helvetica Neue Light" charset="0"/>
                <a:cs typeface="Helvetica Neue Light" charset="0"/>
              </a:rPr>
            </a:br>
            <a:r>
              <a:rPr lang="en-AU" sz="2400" smtClean="0">
                <a:solidFill>
                  <a:schemeClr val="bg1"/>
                </a:solidFill>
                <a:latin typeface="Helvetica Neue Light" charset="0"/>
                <a:ea typeface="Helvetica Neue Light" charset="0"/>
                <a:cs typeface="Helvetica Neue Light" charset="0"/>
              </a:rPr>
              <a:t>coexistence</a:t>
            </a:r>
            <a:endParaRPr lang="en-AU" sz="2400" dirty="0">
              <a:solidFill>
                <a:schemeClr val="bg1"/>
              </a:solidFill>
              <a:latin typeface="Helvetica Neue Light" charset="0"/>
              <a:ea typeface="Helvetica Neue Light" charset="0"/>
              <a:cs typeface="Helvetica Neue Light" charset="0"/>
            </a:endParaRPr>
          </a:p>
        </p:txBody>
      </p:sp>
      <p:sp>
        <p:nvSpPr>
          <p:cNvPr id="12" name="TextBox 11"/>
          <p:cNvSpPr txBox="1"/>
          <p:nvPr/>
        </p:nvSpPr>
        <p:spPr>
          <a:xfrm>
            <a:off x="8277976" y="6332167"/>
            <a:ext cx="3899978" cy="523220"/>
          </a:xfrm>
          <a:prstGeom prst="rect">
            <a:avLst/>
          </a:prstGeom>
          <a:noFill/>
        </p:spPr>
        <p:txBody>
          <a:bodyPr wrap="none" rtlCol="0">
            <a:spAutoFit/>
          </a:bodyPr>
          <a:lstStyle/>
          <a:p>
            <a:pPr algn="r"/>
            <a:r>
              <a:rPr lang="en-AU" sz="1400" dirty="0" smtClean="0">
                <a:solidFill>
                  <a:srgbClr val="0D425E"/>
                </a:solidFill>
                <a:latin typeface="Helvetica Neue" charset="0"/>
                <a:ea typeface="Helvetica Neue" charset="0"/>
                <a:cs typeface="Helvetica Neue" charset="0"/>
              </a:rPr>
              <a:t>Adler et al. </a:t>
            </a:r>
            <a:r>
              <a:rPr lang="en-AU" sz="1400" dirty="0" smtClean="0">
                <a:solidFill>
                  <a:srgbClr val="0D425E"/>
                </a:solidFill>
                <a:latin typeface="Helvetica Neue Light" charset="0"/>
                <a:ea typeface="Helvetica Neue Light" charset="0"/>
                <a:cs typeface="Helvetica Neue Light" charset="0"/>
              </a:rPr>
              <a:t>2006 </a:t>
            </a:r>
            <a:r>
              <a:rPr lang="en-AU" sz="1400" i="1" dirty="0" smtClean="0">
                <a:solidFill>
                  <a:srgbClr val="0D425E"/>
                </a:solidFill>
                <a:latin typeface="Helvetica Neue Light" charset="0"/>
                <a:ea typeface="Helvetica Neue Light" charset="0"/>
                <a:cs typeface="Helvetica Neue Light" charset="0"/>
              </a:rPr>
              <a:t>Ecol. Lett.</a:t>
            </a:r>
            <a:r>
              <a:rPr lang="en-AU" sz="1400" dirty="0" smtClean="0">
                <a:solidFill>
                  <a:srgbClr val="0D425E"/>
                </a:solidFill>
                <a:latin typeface="Helvetica Neue Light" charset="0"/>
                <a:ea typeface="Helvetica Neue Light" charset="0"/>
                <a:cs typeface="Helvetica Neue Light" charset="0"/>
              </a:rPr>
              <a:t> </a:t>
            </a:r>
            <a:r>
              <a:rPr lang="en-AU" sz="1400" dirty="0" smtClean="0">
                <a:solidFill>
                  <a:srgbClr val="0D425E"/>
                </a:solidFill>
                <a:latin typeface="Helvetica Neue" charset="0"/>
                <a:ea typeface="Helvetica Neue" charset="0"/>
                <a:cs typeface="Helvetica Neue" charset="0"/>
              </a:rPr>
              <a:t>10:2</a:t>
            </a:r>
            <a:r>
              <a:rPr lang="en-AU" sz="1400" dirty="0">
                <a:solidFill>
                  <a:srgbClr val="0D425E"/>
                </a:solidFill>
                <a:latin typeface="Helvetica Neue Light" charset="0"/>
                <a:ea typeface="Helvetica Neue Light" charset="0"/>
                <a:cs typeface="Helvetica Neue Light" charset="0"/>
              </a:rPr>
              <a:t/>
            </a:r>
            <a:br>
              <a:rPr lang="en-AU" sz="1400" dirty="0">
                <a:solidFill>
                  <a:srgbClr val="0D425E"/>
                </a:solidFill>
                <a:latin typeface="Helvetica Neue Light" charset="0"/>
                <a:ea typeface="Helvetica Neue Light" charset="0"/>
                <a:cs typeface="Helvetica Neue Light" charset="0"/>
              </a:rPr>
            </a:br>
            <a:r>
              <a:rPr lang="en-AU" sz="1400" dirty="0" err="1" smtClean="0">
                <a:solidFill>
                  <a:srgbClr val="0D425E"/>
                </a:solidFill>
                <a:latin typeface="Helvetica Neue" charset="0"/>
                <a:ea typeface="Helvetica Neue" charset="0"/>
                <a:cs typeface="Helvetica Neue" charset="0"/>
              </a:rPr>
              <a:t>Chesson</a:t>
            </a:r>
            <a:r>
              <a:rPr lang="en-AU" sz="1400" dirty="0" smtClean="0">
                <a:solidFill>
                  <a:srgbClr val="0D425E"/>
                </a:solidFill>
                <a:latin typeface="Helvetica Neue Light" charset="0"/>
                <a:ea typeface="Helvetica Neue Light" charset="0"/>
                <a:cs typeface="Helvetica Neue Light" charset="0"/>
              </a:rPr>
              <a:t> 2000 </a:t>
            </a:r>
            <a:r>
              <a:rPr lang="en-AU" sz="1400" i="1" dirty="0" err="1" smtClean="0">
                <a:solidFill>
                  <a:srgbClr val="0D425E"/>
                </a:solidFill>
                <a:latin typeface="Helvetica Neue Light" charset="0"/>
                <a:ea typeface="Helvetica Neue Light" charset="0"/>
                <a:cs typeface="Helvetica Neue Light" charset="0"/>
              </a:rPr>
              <a:t>Annu</a:t>
            </a:r>
            <a:r>
              <a:rPr lang="en-AU" sz="1400" i="1" dirty="0" smtClean="0">
                <a:solidFill>
                  <a:srgbClr val="0D425E"/>
                </a:solidFill>
                <a:latin typeface="Helvetica Neue Light" charset="0"/>
                <a:ea typeface="Helvetica Neue Light" charset="0"/>
                <a:cs typeface="Helvetica Neue Light" charset="0"/>
              </a:rPr>
              <a:t>. Rev. Ecol. </a:t>
            </a:r>
            <a:r>
              <a:rPr lang="en-AU" sz="1400" i="1" dirty="0" err="1" smtClean="0">
                <a:solidFill>
                  <a:srgbClr val="0D425E"/>
                </a:solidFill>
                <a:latin typeface="Helvetica Neue Light" charset="0"/>
                <a:ea typeface="Helvetica Neue Light" charset="0"/>
                <a:cs typeface="Helvetica Neue Light" charset="0"/>
              </a:rPr>
              <a:t>Evol</a:t>
            </a:r>
            <a:r>
              <a:rPr lang="en-AU" sz="1400" i="1" dirty="0" smtClean="0">
                <a:solidFill>
                  <a:srgbClr val="0D425E"/>
                </a:solidFill>
                <a:latin typeface="Helvetica Neue Light" charset="0"/>
                <a:ea typeface="Helvetica Neue Light" charset="0"/>
                <a:cs typeface="Helvetica Neue Light" charset="0"/>
              </a:rPr>
              <a:t>. Syst.</a:t>
            </a:r>
            <a:r>
              <a:rPr lang="en-AU" sz="1400" dirty="0" smtClean="0">
                <a:solidFill>
                  <a:srgbClr val="0D425E"/>
                </a:solidFill>
                <a:latin typeface="Helvetica Neue Light" charset="0"/>
                <a:ea typeface="Helvetica Neue Light" charset="0"/>
                <a:cs typeface="Helvetica Neue Light" charset="0"/>
              </a:rPr>
              <a:t> </a:t>
            </a:r>
            <a:r>
              <a:rPr lang="en-AU" sz="1400" dirty="0" smtClean="0">
                <a:solidFill>
                  <a:srgbClr val="0D425E"/>
                </a:solidFill>
                <a:latin typeface="Helvetica Neue" charset="0"/>
                <a:ea typeface="Helvetica Neue" charset="0"/>
                <a:cs typeface="Helvetica Neue" charset="0"/>
              </a:rPr>
              <a:t>31:1</a:t>
            </a:r>
            <a:endParaRPr lang="en-AU" sz="1400" dirty="0">
              <a:solidFill>
                <a:srgbClr val="0D425E"/>
              </a:solidFill>
              <a:latin typeface="Helvetica Neue" charset="0"/>
              <a:ea typeface="Helvetica Neue" charset="0"/>
              <a:cs typeface="Helvetica Neue" charset="0"/>
            </a:endParaRPr>
          </a:p>
        </p:txBody>
      </p:sp>
      <p:sp>
        <p:nvSpPr>
          <p:cNvPr id="10" name="TextBox 9"/>
          <p:cNvSpPr txBox="1"/>
          <p:nvPr/>
        </p:nvSpPr>
        <p:spPr>
          <a:xfrm>
            <a:off x="3140416" y="793780"/>
            <a:ext cx="6256841" cy="523220"/>
          </a:xfrm>
          <a:prstGeom prst="rect">
            <a:avLst/>
          </a:prstGeom>
          <a:noFill/>
        </p:spPr>
        <p:txBody>
          <a:bodyPr wrap="none" rtlCol="0">
            <a:spAutoFit/>
          </a:bodyPr>
          <a:lstStyle/>
          <a:p>
            <a:pPr algn="ctr"/>
            <a:r>
              <a:rPr lang="en-AU" sz="2800" dirty="0" smtClean="0">
                <a:solidFill>
                  <a:srgbClr val="0D425E"/>
                </a:solidFill>
                <a:latin typeface="Helvetica Neue" charset="0"/>
                <a:ea typeface="Helvetica Neue" charset="0"/>
                <a:cs typeface="Helvetica Neue" charset="0"/>
              </a:rPr>
              <a:t>stabilizing</a:t>
            </a:r>
            <a:r>
              <a:rPr lang="en-AU" sz="2800" dirty="0" smtClean="0">
                <a:solidFill>
                  <a:srgbClr val="0D425E"/>
                </a:solidFill>
                <a:latin typeface="Helvetica Neue Light" charset="0"/>
                <a:ea typeface="Helvetica Neue Light" charset="0"/>
                <a:cs typeface="Helvetica Neue Light" charset="0"/>
              </a:rPr>
              <a:t> + </a:t>
            </a:r>
            <a:r>
              <a:rPr lang="en-AU" sz="2800" dirty="0" smtClean="0">
                <a:solidFill>
                  <a:srgbClr val="0D425E"/>
                </a:solidFill>
                <a:latin typeface="Helvetica Neue" charset="0"/>
                <a:ea typeface="Helvetica Neue" charset="0"/>
                <a:cs typeface="Helvetica Neue" charset="0"/>
              </a:rPr>
              <a:t>destabilizing</a:t>
            </a:r>
            <a:r>
              <a:rPr lang="en-AU" sz="2800" dirty="0" smtClean="0">
                <a:solidFill>
                  <a:srgbClr val="0D425E"/>
                </a:solidFill>
                <a:latin typeface="Helvetica Neue Light" charset="0"/>
                <a:ea typeface="Helvetica Neue Light" charset="0"/>
                <a:cs typeface="Helvetica Neue Light" charset="0"/>
              </a:rPr>
              <a:t> mechanisms</a:t>
            </a:r>
            <a:endParaRPr lang="en-AU" sz="2800" dirty="0">
              <a:solidFill>
                <a:srgbClr val="0D425E"/>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2137847751"/>
      </p:ext>
    </p:extLst>
  </p:cSld>
  <p:clrMapOvr>
    <a:masterClrMapping/>
  </p:clrMapOvr>
  <p:transition advTm="85750">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476091" y="643544"/>
            <a:ext cx="2356735" cy="2610037"/>
            <a:chOff x="1227206" y="1247701"/>
            <a:chExt cx="2356735" cy="2610037"/>
          </a:xfrm>
        </p:grpSpPr>
        <p:pic>
          <p:nvPicPr>
            <p:cNvPr id="3" name="Picture 2"/>
            <p:cNvPicPr>
              <a:picLocks noChangeAspect="1"/>
            </p:cNvPicPr>
            <p:nvPr/>
          </p:nvPicPr>
          <p:blipFill>
            <a:blip r:embed="rId2">
              <a:alphaModFix amt="8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325574" y="1247701"/>
              <a:ext cx="2160000" cy="2160000"/>
            </a:xfrm>
            <a:prstGeom prst="rect">
              <a:avLst/>
            </a:prstGeom>
          </p:spPr>
        </p:pic>
        <p:sp>
          <p:nvSpPr>
            <p:cNvPr id="4" name="TextBox 3"/>
            <p:cNvSpPr txBox="1"/>
            <p:nvPr/>
          </p:nvSpPr>
          <p:spPr>
            <a:xfrm>
              <a:off x="1227206" y="3473017"/>
              <a:ext cx="2356735" cy="384721"/>
            </a:xfrm>
            <a:prstGeom prst="rect">
              <a:avLst/>
            </a:prstGeom>
            <a:noFill/>
          </p:spPr>
          <p:txBody>
            <a:bodyPr wrap="none" rtlCol="0">
              <a:spAutoFit/>
            </a:bodyPr>
            <a:lstStyle/>
            <a:p>
              <a:pPr algn="ctr"/>
              <a:r>
                <a:rPr lang="en-AU" sz="1900" dirty="0" smtClean="0">
                  <a:solidFill>
                    <a:srgbClr val="929292"/>
                  </a:solidFill>
                  <a:latin typeface="Helvetica Neue Light" charset="0"/>
                  <a:ea typeface="Helvetica Neue Light" charset="0"/>
                  <a:cs typeface="Helvetica Neue Light" charset="0"/>
                </a:rPr>
                <a:t>Matthew Hutchinson</a:t>
              </a:r>
              <a:endParaRPr lang="en-AU" sz="1900" dirty="0">
                <a:solidFill>
                  <a:srgbClr val="929292"/>
                </a:solidFill>
                <a:latin typeface="Helvetica Neue Light" charset="0"/>
                <a:ea typeface="Helvetica Neue Light" charset="0"/>
                <a:cs typeface="Helvetica Neue Light" charset="0"/>
              </a:endParaRPr>
            </a:p>
          </p:txBody>
        </p:sp>
      </p:grpSp>
    </p:spTree>
    <p:extLst>
      <p:ext uri="{BB962C8B-B14F-4D97-AF65-F5344CB8AC3E}">
        <p14:creationId xmlns:p14="http://schemas.microsoft.com/office/powerpoint/2010/main" val="2706286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910397" y="2901518"/>
            <a:ext cx="2870589" cy="2880000"/>
          </a:xfrm>
          <a:prstGeom prst="rect">
            <a:avLst/>
          </a:prstGeom>
        </p:spPr>
      </p:pic>
      <p:grpSp>
        <p:nvGrpSpPr>
          <p:cNvPr id="5" name="Group 4"/>
          <p:cNvGrpSpPr/>
          <p:nvPr/>
        </p:nvGrpSpPr>
        <p:grpSpPr>
          <a:xfrm>
            <a:off x="5641645" y="2885189"/>
            <a:ext cx="2107544" cy="3115300"/>
            <a:chOff x="5641645" y="2885189"/>
            <a:chExt cx="2107544" cy="3115300"/>
          </a:xfrm>
        </p:grpSpPr>
        <p:grpSp>
          <p:nvGrpSpPr>
            <p:cNvPr id="32" name="Group 31"/>
            <p:cNvGrpSpPr/>
            <p:nvPr/>
          </p:nvGrpSpPr>
          <p:grpSpPr>
            <a:xfrm>
              <a:off x="7389189" y="3068084"/>
              <a:ext cx="360000" cy="2633730"/>
              <a:chOff x="5609368" y="3550037"/>
              <a:chExt cx="360000" cy="2633730"/>
            </a:xfrm>
          </p:grpSpPr>
          <p:pic>
            <p:nvPicPr>
              <p:cNvPr id="23" name="Picture 22"/>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rot="16200000">
                <a:off x="5663913" y="3495492"/>
                <a:ext cx="250909" cy="360000"/>
              </a:xfrm>
              <a:prstGeom prst="rect">
                <a:avLst/>
              </a:prstGeom>
            </p:spPr>
          </p:pic>
          <p:pic>
            <p:nvPicPr>
              <p:cNvPr id="24" name="Picture 23"/>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rot="16200000">
                <a:off x="5663913" y="3972056"/>
                <a:ext cx="250909" cy="360000"/>
              </a:xfrm>
              <a:prstGeom prst="rect">
                <a:avLst/>
              </a:prstGeom>
            </p:spPr>
          </p:pic>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5663913" y="4448620"/>
                <a:ext cx="250909" cy="360000"/>
              </a:xfrm>
              <a:prstGeom prst="rect">
                <a:avLst/>
              </a:prstGeom>
            </p:spPr>
          </p:pic>
          <p:pic>
            <p:nvPicPr>
              <p:cNvPr id="26" name="Picture 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5663913" y="4925184"/>
                <a:ext cx="250909" cy="360000"/>
              </a:xfrm>
              <a:prstGeom prst="rect">
                <a:avLst/>
              </a:prstGeom>
            </p:spPr>
          </p:pic>
          <p:pic>
            <p:nvPicPr>
              <p:cNvPr id="27" name="Picture 26"/>
              <p:cNvPicPr>
                <a:picLocks noChangeAspect="1"/>
              </p:cNvPicPr>
              <p:nvPr/>
            </p:nvPicPr>
            <p:blipFill>
              <a:blip r:embed="rId3" cstate="screen">
                <a:alphaModFix amt="35000"/>
                <a:extLst>
                  <a:ext uri="{28A0092B-C50C-407E-A947-70E740481C1C}">
                    <a14:useLocalDpi xmlns:a14="http://schemas.microsoft.com/office/drawing/2010/main"/>
                  </a:ext>
                </a:extLst>
              </a:blip>
              <a:stretch>
                <a:fillRect/>
              </a:stretch>
            </p:blipFill>
            <p:spPr>
              <a:xfrm rot="16200000">
                <a:off x="5663913" y="5401748"/>
                <a:ext cx="250909" cy="360000"/>
              </a:xfrm>
              <a:prstGeom prst="rect">
                <a:avLst/>
              </a:prstGeom>
            </p:spPr>
          </p:pic>
          <p:pic>
            <p:nvPicPr>
              <p:cNvPr id="28" name="Picture 27"/>
              <p:cNvPicPr>
                <a:picLocks noChangeAspect="1"/>
              </p:cNvPicPr>
              <p:nvPr/>
            </p:nvPicPr>
            <p:blipFill>
              <a:blip r:embed="rId3" cstate="screen">
                <a:alphaModFix amt="35000"/>
                <a:extLst>
                  <a:ext uri="{28A0092B-C50C-407E-A947-70E740481C1C}">
                    <a14:useLocalDpi xmlns:a14="http://schemas.microsoft.com/office/drawing/2010/main"/>
                  </a:ext>
                </a:extLst>
              </a:blip>
              <a:stretch>
                <a:fillRect/>
              </a:stretch>
            </p:blipFill>
            <p:spPr>
              <a:xfrm rot="16200000">
                <a:off x="5663913" y="5878313"/>
                <a:ext cx="250909" cy="360000"/>
              </a:xfrm>
              <a:prstGeom prst="rect">
                <a:avLst/>
              </a:prstGeom>
            </p:spPr>
          </p:pic>
        </p:grpSp>
        <p:pic>
          <p:nvPicPr>
            <p:cNvPr id="36" name="Picture 35"/>
            <p:cNvPicPr>
              <a:picLocks noChangeAspect="1"/>
            </p:cNvPicPr>
            <p:nvPr/>
          </p:nvPicPr>
          <p:blipFill>
            <a:blip r:embed="rId4"/>
            <a:stretch>
              <a:fillRect/>
            </a:stretch>
          </p:blipFill>
          <p:spPr>
            <a:xfrm>
              <a:off x="5641645" y="2885189"/>
              <a:ext cx="1689097" cy="3115300"/>
            </a:xfrm>
            <a:prstGeom prst="rect">
              <a:avLst/>
            </a:prstGeom>
          </p:spPr>
        </p:pic>
      </p:grpSp>
      <p:grpSp>
        <p:nvGrpSpPr>
          <p:cNvPr id="2" name="Group 1"/>
          <p:cNvGrpSpPr/>
          <p:nvPr/>
        </p:nvGrpSpPr>
        <p:grpSpPr>
          <a:xfrm>
            <a:off x="7671420" y="676471"/>
            <a:ext cx="3115300" cy="2118633"/>
            <a:chOff x="7671420" y="676471"/>
            <a:chExt cx="3115300" cy="2118633"/>
          </a:xfrm>
        </p:grpSpPr>
        <p:grpSp>
          <p:nvGrpSpPr>
            <p:cNvPr id="31" name="Group 30"/>
            <p:cNvGrpSpPr/>
            <p:nvPr/>
          </p:nvGrpSpPr>
          <p:grpSpPr>
            <a:xfrm>
              <a:off x="7962850" y="2435104"/>
              <a:ext cx="2699182" cy="360000"/>
              <a:chOff x="6313661" y="2917057"/>
              <a:chExt cx="2699182" cy="360000"/>
            </a:xfrm>
          </p:grpSpPr>
          <p:pic>
            <p:nvPicPr>
              <p:cNvPr id="12" name="Picture 11"/>
              <p:cNvPicPr>
                <a:picLocks noChangeAspect="1"/>
              </p:cNvPicPr>
              <p:nvPr/>
            </p:nvPicPr>
            <p:blipFill>
              <a:blip r:embed="rId5" cstate="screen">
                <a:alphaModFix amt="35000"/>
                <a:extLst>
                  <a:ext uri="{28A0092B-C50C-407E-A947-70E740481C1C}">
                    <a14:useLocalDpi xmlns:a14="http://schemas.microsoft.com/office/drawing/2010/main"/>
                  </a:ext>
                </a:extLst>
              </a:blip>
              <a:stretch>
                <a:fillRect/>
              </a:stretch>
            </p:blipFill>
            <p:spPr>
              <a:xfrm>
                <a:off x="6313661" y="2917057"/>
                <a:ext cx="310909" cy="360000"/>
              </a:xfrm>
              <a:prstGeom prst="rect">
                <a:avLst/>
              </a:prstGeom>
            </p:spPr>
          </p:pic>
          <p:pic>
            <p:nvPicPr>
              <p:cNvPr id="14" name="Picture 13"/>
              <p:cNvPicPr>
                <a:picLocks noChangeAspect="1"/>
              </p:cNvPicPr>
              <p:nvPr/>
            </p:nvPicPr>
            <p:blipFill>
              <a:blip r:embed="rId5" cstate="screen">
                <a:alphaModFix amt="35000"/>
                <a:extLst>
                  <a:ext uri="{28A0092B-C50C-407E-A947-70E740481C1C}">
                    <a14:useLocalDpi xmlns:a14="http://schemas.microsoft.com/office/drawing/2010/main"/>
                  </a:ext>
                </a:extLst>
              </a:blip>
              <a:stretch>
                <a:fillRect/>
              </a:stretch>
            </p:blipFill>
            <p:spPr>
              <a:xfrm>
                <a:off x="6791316" y="2917057"/>
                <a:ext cx="310909" cy="360000"/>
              </a:xfrm>
              <a:prstGeom prst="rect">
                <a:avLst/>
              </a:prstGeom>
            </p:spPr>
          </p:pic>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68971" y="2917057"/>
                <a:ext cx="310909" cy="360000"/>
              </a:xfrm>
              <a:prstGeom prst="rect">
                <a:avLst/>
              </a:prstGeom>
            </p:spPr>
          </p:pic>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46626" y="2917057"/>
                <a:ext cx="310909" cy="360000"/>
              </a:xfrm>
              <a:prstGeom prst="rect">
                <a:avLst/>
              </a:prstGeom>
            </p:spPr>
          </p:pic>
          <p:pic>
            <p:nvPicPr>
              <p:cNvPr id="17" name="Picture 16"/>
              <p:cNvPicPr>
                <a:picLocks noChangeAspect="1"/>
              </p:cNvPicPr>
              <p:nvPr/>
            </p:nvPicPr>
            <p:blipFill>
              <a:blip r:embed="rId5" cstate="screen">
                <a:alphaModFix amt="70000"/>
                <a:extLst>
                  <a:ext uri="{28A0092B-C50C-407E-A947-70E740481C1C}">
                    <a14:useLocalDpi xmlns:a14="http://schemas.microsoft.com/office/drawing/2010/main"/>
                  </a:ext>
                </a:extLst>
              </a:blip>
              <a:stretch>
                <a:fillRect/>
              </a:stretch>
            </p:blipFill>
            <p:spPr>
              <a:xfrm>
                <a:off x="8224281" y="2917057"/>
                <a:ext cx="310909" cy="360000"/>
              </a:xfrm>
              <a:prstGeom prst="rect">
                <a:avLst/>
              </a:prstGeom>
            </p:spPr>
          </p:pic>
          <p:pic>
            <p:nvPicPr>
              <p:cNvPr id="18" name="Picture 17"/>
              <p:cNvPicPr>
                <a:picLocks noChangeAspect="1"/>
              </p:cNvPicPr>
              <p:nvPr/>
            </p:nvPicPr>
            <p:blipFill>
              <a:blip r:embed="rId5" cstate="screen">
                <a:alphaModFix amt="70000"/>
                <a:extLst>
                  <a:ext uri="{28A0092B-C50C-407E-A947-70E740481C1C}">
                    <a14:useLocalDpi xmlns:a14="http://schemas.microsoft.com/office/drawing/2010/main"/>
                  </a:ext>
                </a:extLst>
              </a:blip>
              <a:stretch>
                <a:fillRect/>
              </a:stretch>
            </p:blipFill>
            <p:spPr>
              <a:xfrm>
                <a:off x="8701934" y="2917057"/>
                <a:ext cx="310909" cy="360000"/>
              </a:xfrm>
              <a:prstGeom prst="rect">
                <a:avLst/>
              </a:prstGeom>
            </p:spPr>
          </p:pic>
        </p:grpSp>
        <p:pic>
          <p:nvPicPr>
            <p:cNvPr id="37" name="Picture 36"/>
            <p:cNvPicPr>
              <a:picLocks noChangeAspect="1"/>
            </p:cNvPicPr>
            <p:nvPr/>
          </p:nvPicPr>
          <p:blipFill>
            <a:blip r:embed="rId4"/>
            <a:stretch>
              <a:fillRect/>
            </a:stretch>
          </p:blipFill>
          <p:spPr>
            <a:xfrm rot="5400000">
              <a:off x="8384521" y="-36630"/>
              <a:ext cx="1689097" cy="3115300"/>
            </a:xfrm>
            <a:prstGeom prst="rect">
              <a:avLst/>
            </a:prstGeom>
          </p:spPr>
        </p:pic>
      </p:grpSp>
      <p:grpSp>
        <p:nvGrpSpPr>
          <p:cNvPr id="6" name="Group 5"/>
          <p:cNvGrpSpPr/>
          <p:nvPr/>
        </p:nvGrpSpPr>
        <p:grpSpPr>
          <a:xfrm>
            <a:off x="7954505" y="2950504"/>
            <a:ext cx="2776664" cy="2744854"/>
            <a:chOff x="7954505" y="2950504"/>
            <a:chExt cx="2776664" cy="2744854"/>
          </a:xfrm>
        </p:grpSpPr>
        <p:sp>
          <p:nvSpPr>
            <p:cNvPr id="38" name="Rectangle 37"/>
            <p:cNvSpPr/>
            <p:nvPr/>
          </p:nvSpPr>
          <p:spPr>
            <a:xfrm>
              <a:off x="9759169" y="2950504"/>
              <a:ext cx="972000" cy="972000"/>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p:cNvSpPr/>
            <p:nvPr/>
          </p:nvSpPr>
          <p:spPr>
            <a:xfrm>
              <a:off x="7954505" y="4723358"/>
              <a:ext cx="972000" cy="972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9" name="TextBox 28"/>
          <p:cNvSpPr txBox="1"/>
          <p:nvPr/>
        </p:nvSpPr>
        <p:spPr>
          <a:xfrm>
            <a:off x="934632" y="3036883"/>
            <a:ext cx="4029230" cy="830997"/>
          </a:xfrm>
          <a:prstGeom prst="rect">
            <a:avLst/>
          </a:prstGeom>
          <a:noFill/>
        </p:spPr>
        <p:txBody>
          <a:bodyPr wrap="square" rtlCol="0" anchor="ctr">
            <a:spAutoFit/>
          </a:bodyPr>
          <a:lstStyle/>
          <a:p>
            <a:pPr algn="ctr"/>
            <a:r>
              <a:rPr lang="en-AU" sz="2400" dirty="0" smtClean="0">
                <a:solidFill>
                  <a:srgbClr val="0D425E"/>
                </a:solidFill>
                <a:latin typeface="Helvetica Neue Light" charset="0"/>
                <a:ea typeface="Helvetica Neue Light" charset="0"/>
                <a:cs typeface="Helvetica Neue Light" charset="0"/>
              </a:rPr>
              <a:t>do modules have an evolutionary signature?</a:t>
            </a:r>
            <a:endParaRPr lang="en-AU" sz="2400" dirty="0">
              <a:solidFill>
                <a:srgbClr val="0D425E"/>
              </a:solidFill>
              <a:latin typeface="Helvetica Neue Light" charset="0"/>
              <a:ea typeface="Helvetica Neue Light" charset="0"/>
              <a:cs typeface="Helvetica Neue Light" charset="0"/>
            </a:endParaRPr>
          </a:p>
        </p:txBody>
      </p:sp>
      <p:grpSp>
        <p:nvGrpSpPr>
          <p:cNvPr id="30" name="Group 29"/>
          <p:cNvGrpSpPr/>
          <p:nvPr/>
        </p:nvGrpSpPr>
        <p:grpSpPr>
          <a:xfrm>
            <a:off x="6847821" y="3728379"/>
            <a:ext cx="540000" cy="1226277"/>
            <a:chOff x="5784656" y="2866767"/>
            <a:chExt cx="540000" cy="1226277"/>
          </a:xfrm>
        </p:grpSpPr>
        <p:pic>
          <p:nvPicPr>
            <p:cNvPr id="33" name="Picture 3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5866474" y="3634862"/>
              <a:ext cx="376364" cy="540000"/>
            </a:xfrm>
            <a:prstGeom prst="rect">
              <a:avLst/>
            </a:prstGeom>
          </p:spPr>
        </p:pic>
        <p:sp>
          <p:nvSpPr>
            <p:cNvPr id="34" name="TextBox 33"/>
            <p:cNvSpPr txBox="1"/>
            <p:nvPr/>
          </p:nvSpPr>
          <p:spPr>
            <a:xfrm rot="16200000">
              <a:off x="5629699" y="3091669"/>
              <a:ext cx="849913" cy="400110"/>
            </a:xfrm>
            <a:prstGeom prst="rect">
              <a:avLst/>
            </a:prstGeom>
            <a:noFill/>
          </p:spPr>
          <p:txBody>
            <a:bodyPr wrap="none" rtlCol="0">
              <a:spAutoFit/>
            </a:bodyPr>
            <a:lstStyle/>
            <a:p>
              <a:r>
                <a:rPr lang="en-AU" sz="2000" dirty="0" smtClean="0">
                  <a:latin typeface="Helvetica Neue Light" charset="0"/>
                  <a:ea typeface="Helvetica Neue Light" charset="0"/>
                  <a:cs typeface="Helvetica Neue Light" charset="0"/>
                </a:rPr>
                <a:t>plants</a:t>
              </a:r>
              <a:endParaRPr lang="en-AU" sz="2000" dirty="0">
                <a:latin typeface="Helvetica Neue Light" charset="0"/>
                <a:ea typeface="Helvetica Neue Light" charset="0"/>
                <a:cs typeface="Helvetica Neue Light" charset="0"/>
              </a:endParaRPr>
            </a:p>
          </p:txBody>
        </p:sp>
      </p:grpSp>
      <p:grpSp>
        <p:nvGrpSpPr>
          <p:cNvPr id="35" name="Group 34"/>
          <p:cNvGrpSpPr/>
          <p:nvPr/>
        </p:nvGrpSpPr>
        <p:grpSpPr>
          <a:xfrm>
            <a:off x="8456720" y="1903735"/>
            <a:ext cx="1777942" cy="540000"/>
            <a:chOff x="5402116" y="764009"/>
            <a:chExt cx="1777942" cy="540000"/>
          </a:xfrm>
        </p:grpSpPr>
        <p:pic>
          <p:nvPicPr>
            <p:cNvPr id="40" name="Picture 3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02116" y="764009"/>
              <a:ext cx="466364" cy="540000"/>
            </a:xfrm>
            <a:prstGeom prst="rect">
              <a:avLst/>
            </a:prstGeom>
          </p:spPr>
        </p:pic>
        <p:sp>
          <p:nvSpPr>
            <p:cNvPr id="41" name="TextBox 40"/>
            <p:cNvSpPr txBox="1"/>
            <p:nvPr/>
          </p:nvSpPr>
          <p:spPr>
            <a:xfrm>
              <a:off x="5868480" y="833954"/>
              <a:ext cx="1311578" cy="400110"/>
            </a:xfrm>
            <a:prstGeom prst="rect">
              <a:avLst/>
            </a:prstGeom>
            <a:noFill/>
          </p:spPr>
          <p:txBody>
            <a:bodyPr wrap="none" rtlCol="0">
              <a:spAutoFit/>
            </a:bodyPr>
            <a:lstStyle/>
            <a:p>
              <a:r>
                <a:rPr lang="en-AU" sz="2000" dirty="0" smtClean="0">
                  <a:latin typeface="Helvetica Neue Light" charset="0"/>
                  <a:ea typeface="Helvetica Neue Light" charset="0"/>
                  <a:cs typeface="Helvetica Neue Light" charset="0"/>
                </a:rPr>
                <a:t>pollinators</a:t>
              </a:r>
              <a:endParaRPr lang="en-AU" sz="2000" dirty="0">
                <a:latin typeface="Helvetica Neue Light" charset="0"/>
                <a:ea typeface="Helvetica Neue Light" charset="0"/>
                <a:cs typeface="Helvetica Neue Light" charset="0"/>
              </a:endParaRPr>
            </a:p>
          </p:txBody>
        </p:sp>
      </p:grpSp>
      <p:pic>
        <p:nvPicPr>
          <p:cNvPr id="42" name="Picture 41"/>
          <p:cNvPicPr>
            <a:picLocks noChangeAspect="1"/>
          </p:cNvPicPr>
          <p:nvPr/>
        </p:nvPicPr>
        <p:blipFill>
          <a:blip r:embed="rId6" cstate="screen">
            <a:alphaModFix amt="20000"/>
            <a:extLst>
              <a:ext uri="{28A0092B-C50C-407E-A947-70E740481C1C}">
                <a14:useLocalDpi xmlns:a14="http://schemas.microsoft.com/office/drawing/2010/main"/>
              </a:ext>
            </a:extLst>
          </a:blip>
          <a:stretch>
            <a:fillRect/>
          </a:stretch>
        </p:blipFill>
        <p:spPr>
          <a:xfrm>
            <a:off x="317223" y="6341798"/>
            <a:ext cx="3169304" cy="360000"/>
          </a:xfrm>
          <a:prstGeom prst="rect">
            <a:avLst/>
          </a:prstGeom>
        </p:spPr>
      </p:pic>
      <p:sp>
        <p:nvSpPr>
          <p:cNvPr id="43" name="TextBox 42"/>
          <p:cNvSpPr txBox="1"/>
          <p:nvPr/>
        </p:nvSpPr>
        <p:spPr>
          <a:xfrm>
            <a:off x="941065" y="3039811"/>
            <a:ext cx="4029230" cy="830997"/>
          </a:xfrm>
          <a:prstGeom prst="rect">
            <a:avLst/>
          </a:prstGeom>
          <a:noFill/>
        </p:spPr>
        <p:txBody>
          <a:bodyPr wrap="square" rtlCol="0" anchor="ctr">
            <a:spAutoFit/>
          </a:bodyPr>
          <a:lstStyle/>
          <a:p>
            <a:pPr algn="ctr"/>
            <a:r>
              <a:rPr lang="en-AU" sz="2400" dirty="0" smtClean="0">
                <a:solidFill>
                  <a:srgbClr val="0D425E"/>
                </a:solidFill>
                <a:latin typeface="Helvetica Neue Light" charset="0"/>
                <a:ea typeface="Helvetica Neue Light" charset="0"/>
                <a:cs typeface="Helvetica Neue Light" charset="0"/>
              </a:rPr>
              <a:t>modules are pervasive</a:t>
            </a:r>
            <a:br>
              <a:rPr lang="en-AU" sz="2400" dirty="0" smtClean="0">
                <a:solidFill>
                  <a:srgbClr val="0D425E"/>
                </a:solidFill>
                <a:latin typeface="Helvetica Neue Light" charset="0"/>
                <a:ea typeface="Helvetica Neue Light" charset="0"/>
                <a:cs typeface="Helvetica Neue Light" charset="0"/>
              </a:rPr>
            </a:br>
            <a:r>
              <a:rPr lang="en-AU" sz="2400" dirty="0" smtClean="0">
                <a:solidFill>
                  <a:srgbClr val="0D425E"/>
                </a:solidFill>
                <a:latin typeface="Helvetica Neue Light" charset="0"/>
                <a:ea typeface="Helvetica Neue Light" charset="0"/>
                <a:cs typeface="Helvetica Neue Light" charset="0"/>
              </a:rPr>
              <a:t>in mutualistic communities</a:t>
            </a:r>
            <a:endParaRPr lang="en-AU" sz="2400" dirty="0">
              <a:solidFill>
                <a:srgbClr val="0D425E"/>
              </a:solidFill>
              <a:latin typeface="Helvetica Neue Light" charset="0"/>
              <a:ea typeface="Helvetica Neue Light" charset="0"/>
              <a:cs typeface="Helvetica Neue Light" charset="0"/>
            </a:endParaRPr>
          </a:p>
        </p:txBody>
      </p:sp>
      <p:sp>
        <p:nvSpPr>
          <p:cNvPr id="44" name="TextBox 43"/>
          <p:cNvSpPr txBox="1"/>
          <p:nvPr/>
        </p:nvSpPr>
        <p:spPr>
          <a:xfrm>
            <a:off x="5871420" y="6332167"/>
            <a:ext cx="6306534" cy="523220"/>
          </a:xfrm>
          <a:prstGeom prst="rect">
            <a:avLst/>
          </a:prstGeom>
          <a:noFill/>
        </p:spPr>
        <p:txBody>
          <a:bodyPr wrap="none" rtlCol="0" anchor="b">
            <a:spAutoFit/>
          </a:bodyPr>
          <a:lstStyle/>
          <a:p>
            <a:pPr algn="r"/>
            <a:r>
              <a:rPr lang="en-AU" sz="1400" dirty="0" smtClean="0">
                <a:solidFill>
                  <a:srgbClr val="0D425E"/>
                </a:solidFill>
                <a:latin typeface="Helvetica Neue Light" charset="0"/>
                <a:ea typeface="Helvetica Neue Light" charset="0"/>
                <a:cs typeface="Helvetica Neue Light" charset="0"/>
              </a:rPr>
              <a:t>Manuscript under review</a:t>
            </a:r>
            <a:br>
              <a:rPr lang="en-AU" sz="1400" dirty="0" smtClean="0">
                <a:solidFill>
                  <a:srgbClr val="0D425E"/>
                </a:solidFill>
                <a:latin typeface="Helvetica Neue Light" charset="0"/>
                <a:ea typeface="Helvetica Neue Light" charset="0"/>
                <a:cs typeface="Helvetica Neue Light" charset="0"/>
              </a:rPr>
            </a:br>
            <a:r>
              <a:rPr lang="en-AU" sz="1400" dirty="0" smtClean="0">
                <a:solidFill>
                  <a:srgbClr val="0D425E"/>
                </a:solidFill>
                <a:latin typeface="Helvetica Neue Light" charset="0"/>
                <a:ea typeface="Helvetica Neue Light" charset="0"/>
                <a:cs typeface="Helvetica Neue Light" charset="0"/>
              </a:rPr>
              <a:t>Presented at the Ecological Society of America Annual Meeting, Baltimore, USA</a:t>
            </a:r>
            <a:endParaRPr lang="en-AU" sz="1400" dirty="0">
              <a:solidFill>
                <a:srgbClr val="0D425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383977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43"/>
                                        </p:tgtEl>
                                      </p:cBhvr>
                                    </p:animEffect>
                                    <p:set>
                                      <p:cBhvr>
                                        <p:cTn id="13" dur="1" fill="hold">
                                          <p:stCondLst>
                                            <p:cond delay="499"/>
                                          </p:stCondLst>
                                        </p:cTn>
                                        <p:tgtEl>
                                          <p:spTgt spid="43"/>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3"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844407" y="2390639"/>
            <a:ext cx="5968301" cy="1446550"/>
          </a:xfrm>
          <a:prstGeom prst="rect">
            <a:avLst/>
          </a:prstGeom>
          <a:noFill/>
        </p:spPr>
        <p:txBody>
          <a:bodyPr wrap="none" rtlCol="0">
            <a:spAutoFit/>
          </a:bodyPr>
          <a:lstStyle/>
          <a:p>
            <a:r>
              <a:rPr lang="en-AU" sz="8800" b="1" dirty="0" smtClean="0">
                <a:solidFill>
                  <a:schemeClr val="bg1"/>
                </a:solidFill>
                <a:latin typeface="Georgia" charset="0"/>
                <a:ea typeface="Georgia" charset="0"/>
                <a:cs typeface="Georgia" charset="0"/>
              </a:rPr>
              <a:t>thank you</a:t>
            </a:r>
            <a:endParaRPr lang="en-AU" sz="8800" b="1" dirty="0">
              <a:solidFill>
                <a:schemeClr val="bg1"/>
              </a:solidFill>
              <a:latin typeface="Georgia" charset="0"/>
              <a:ea typeface="Georgia" charset="0"/>
              <a:cs typeface="Georgia" charset="0"/>
            </a:endParaRPr>
          </a:p>
        </p:txBody>
      </p:sp>
      <p:sp>
        <p:nvSpPr>
          <p:cNvPr id="7" name="TextBox 6"/>
          <p:cNvSpPr txBox="1"/>
          <p:nvPr/>
        </p:nvSpPr>
        <p:spPr>
          <a:xfrm>
            <a:off x="844407" y="3837189"/>
            <a:ext cx="10369025" cy="2308324"/>
          </a:xfrm>
          <a:prstGeom prst="rect">
            <a:avLst/>
          </a:prstGeom>
          <a:noFill/>
        </p:spPr>
        <p:txBody>
          <a:bodyPr wrap="square" rtlCol="0" anchor="t" anchorCtr="0">
            <a:spAutoFit/>
          </a:bodyPr>
          <a:lstStyle/>
          <a:p>
            <a:r>
              <a:rPr lang="en-AU" sz="2400" dirty="0" smtClean="0">
                <a:solidFill>
                  <a:schemeClr val="bg1"/>
                </a:solidFill>
                <a:latin typeface="Helvetica Neue Light" charset="0"/>
                <a:ea typeface="Helvetica Neue Light" charset="0"/>
                <a:cs typeface="Helvetica Neue Light" charset="0"/>
              </a:rPr>
              <a:t>supervised by Daniel Stouffer &amp; co-supervised by Jason </a:t>
            </a:r>
            <a:r>
              <a:rPr lang="en-AU" sz="2400" dirty="0" err="1" smtClean="0">
                <a:solidFill>
                  <a:schemeClr val="bg1"/>
                </a:solidFill>
                <a:latin typeface="Helvetica Neue Light" charset="0"/>
                <a:ea typeface="Helvetica Neue Light" charset="0"/>
                <a:cs typeface="Helvetica Neue Light" charset="0"/>
              </a:rPr>
              <a:t>Tylianakis</a:t>
            </a:r>
            <a:endParaRPr lang="en-AU" sz="2000" dirty="0" smtClean="0">
              <a:solidFill>
                <a:schemeClr val="bg1"/>
              </a:solidFill>
              <a:latin typeface="Helvetica Neue Light" charset="0"/>
              <a:ea typeface="Helvetica Neue Light" charset="0"/>
              <a:cs typeface="Helvetica Neue Light" charset="0"/>
            </a:endParaRPr>
          </a:p>
          <a:p>
            <a:endParaRPr lang="en-AU" sz="2000" dirty="0" smtClean="0">
              <a:solidFill>
                <a:schemeClr val="bg1"/>
              </a:solidFill>
              <a:latin typeface="Helvetica Neue Light" charset="0"/>
              <a:ea typeface="Helvetica Neue Light" charset="0"/>
              <a:cs typeface="Helvetica Neue Light" charset="0"/>
            </a:endParaRPr>
          </a:p>
          <a:p>
            <a:r>
              <a:rPr lang="en-AU" sz="2000" dirty="0" smtClean="0">
                <a:solidFill>
                  <a:schemeClr val="bg1"/>
                </a:solidFill>
                <a:latin typeface="Helvetica Neue Light" charset="0"/>
                <a:ea typeface="Helvetica Neue Light" charset="0"/>
                <a:cs typeface="Helvetica Neue Light" charset="0"/>
              </a:rPr>
              <a:t>special thanks to Jenny </a:t>
            </a:r>
            <a:r>
              <a:rPr lang="en-AU" sz="2000" dirty="0" err="1" smtClean="0">
                <a:solidFill>
                  <a:schemeClr val="bg1"/>
                </a:solidFill>
                <a:latin typeface="Helvetica Neue Light" charset="0"/>
                <a:ea typeface="Helvetica Neue Light" charset="0"/>
                <a:cs typeface="Helvetica Neue Light" charset="0"/>
              </a:rPr>
              <a:t>Sahng</a:t>
            </a:r>
            <a:r>
              <a:rPr lang="en-AU" sz="2000" dirty="0" smtClean="0">
                <a:solidFill>
                  <a:schemeClr val="bg1"/>
                </a:solidFill>
                <a:latin typeface="Helvetica Neue Light" charset="0"/>
                <a:ea typeface="Helvetica Neue Light" charset="0"/>
                <a:cs typeface="Helvetica Neue Light" charset="0"/>
              </a:rPr>
              <a:t>, Matthew Hutchinson, </a:t>
            </a:r>
            <a:r>
              <a:rPr lang="en-AU" sz="2000" dirty="0" err="1" smtClean="0">
                <a:solidFill>
                  <a:schemeClr val="bg1"/>
                </a:solidFill>
                <a:latin typeface="Helvetica Neue Light" charset="0"/>
                <a:ea typeface="Helvetica Neue Light" charset="0"/>
                <a:cs typeface="Helvetica Neue Light" charset="0"/>
              </a:rPr>
              <a:t>Bernat</a:t>
            </a:r>
            <a:r>
              <a:rPr lang="en-AU" sz="2000" dirty="0" smtClean="0">
                <a:solidFill>
                  <a:schemeClr val="bg1"/>
                </a:solidFill>
                <a:latin typeface="Helvetica Neue Light" charset="0"/>
                <a:ea typeface="Helvetica Neue Light" charset="0"/>
                <a:cs typeface="Helvetica Neue Light" charset="0"/>
              </a:rPr>
              <a:t> </a:t>
            </a:r>
            <a:r>
              <a:rPr lang="en-AU" sz="2000" dirty="0" err="1" smtClean="0">
                <a:solidFill>
                  <a:schemeClr val="bg1"/>
                </a:solidFill>
                <a:latin typeface="Helvetica Neue Light" charset="0"/>
                <a:ea typeface="Helvetica Neue Light" charset="0"/>
                <a:cs typeface="Helvetica Neue Light" charset="0"/>
              </a:rPr>
              <a:t>Bramon</a:t>
            </a:r>
            <a:r>
              <a:rPr lang="en-AU" sz="2000" dirty="0" smtClean="0">
                <a:solidFill>
                  <a:schemeClr val="bg1"/>
                </a:solidFill>
                <a:latin typeface="Helvetica Neue Light" charset="0"/>
                <a:ea typeface="Helvetica Neue Light" charset="0"/>
                <a:cs typeface="Helvetica Neue Light" charset="0"/>
              </a:rPr>
              <a:t>, and Marilia </a:t>
            </a:r>
            <a:r>
              <a:rPr lang="en-AU" sz="2000" dirty="0" err="1" smtClean="0">
                <a:solidFill>
                  <a:schemeClr val="bg1"/>
                </a:solidFill>
                <a:latin typeface="Helvetica Neue Light" charset="0"/>
                <a:ea typeface="Helvetica Neue Light" charset="0"/>
                <a:cs typeface="Helvetica Neue Light" charset="0"/>
              </a:rPr>
              <a:t>Gaiarsa</a:t>
            </a:r>
            <a:r>
              <a:rPr lang="en-AU" sz="2000" dirty="0" smtClean="0">
                <a:solidFill>
                  <a:schemeClr val="bg1"/>
                </a:solidFill>
                <a:latin typeface="Helvetica Neue Light" charset="0"/>
                <a:ea typeface="Helvetica Neue Light" charset="0"/>
                <a:cs typeface="Helvetica Neue Light" charset="0"/>
              </a:rPr>
              <a:t/>
            </a:r>
            <a:br>
              <a:rPr lang="en-AU" sz="2000" dirty="0" smtClean="0">
                <a:solidFill>
                  <a:schemeClr val="bg1"/>
                </a:solidFill>
                <a:latin typeface="Helvetica Neue Light" charset="0"/>
                <a:ea typeface="Helvetica Neue Light" charset="0"/>
                <a:cs typeface="Helvetica Neue Light" charset="0"/>
              </a:rPr>
            </a:br>
            <a:r>
              <a:rPr lang="en-AU" sz="2000" dirty="0" smtClean="0">
                <a:solidFill>
                  <a:schemeClr val="bg1"/>
                </a:solidFill>
                <a:latin typeface="Helvetica Neue Light" charset="0"/>
                <a:ea typeface="Helvetica Neue Light" charset="0"/>
                <a:cs typeface="Helvetica Neue Light" charset="0"/>
              </a:rPr>
              <a:t>funded by the University of Canterbury Doctoral Scholarship, </a:t>
            </a:r>
            <a:r>
              <a:rPr lang="en-AU" sz="2000" dirty="0" smtClean="0">
                <a:solidFill>
                  <a:schemeClr val="bg1"/>
                </a:solidFill>
                <a:latin typeface="Helvetica Neue Light" charset="0"/>
                <a:ea typeface="Helvetica Neue Light" charset="0"/>
                <a:cs typeface="Helvetica Neue Light" charset="0"/>
              </a:rPr>
              <a:t>the New </a:t>
            </a:r>
            <a:r>
              <a:rPr lang="en-AU" sz="2000" dirty="0" smtClean="0">
                <a:solidFill>
                  <a:schemeClr val="bg1"/>
                </a:solidFill>
                <a:latin typeface="Helvetica Neue Light" charset="0"/>
                <a:ea typeface="Helvetica Neue Light" charset="0"/>
                <a:cs typeface="Helvetica Neue Light" charset="0"/>
              </a:rPr>
              <a:t>Zealand International Doctoral Research </a:t>
            </a:r>
            <a:r>
              <a:rPr lang="en-AU" sz="2000" dirty="0" smtClean="0">
                <a:solidFill>
                  <a:schemeClr val="bg1"/>
                </a:solidFill>
                <a:latin typeface="Helvetica Neue Light" charset="0"/>
                <a:ea typeface="Helvetica Neue Light" charset="0"/>
                <a:cs typeface="Helvetica Neue Light" charset="0"/>
              </a:rPr>
              <a:t>Scholarship, </a:t>
            </a:r>
            <a:r>
              <a:rPr lang="en-AU" sz="2000" dirty="0" smtClean="0">
                <a:solidFill>
                  <a:schemeClr val="bg1"/>
                </a:solidFill>
                <a:latin typeface="Helvetica Neue Light" charset="0"/>
                <a:ea typeface="Helvetica Neue Light" charset="0"/>
                <a:cs typeface="Helvetica Neue Light" charset="0"/>
              </a:rPr>
              <a:t>and a Meadow Mushrooms Postgraduate Scholarship</a:t>
            </a:r>
            <a:br>
              <a:rPr lang="en-AU" sz="2000" dirty="0" smtClean="0">
                <a:solidFill>
                  <a:schemeClr val="bg1"/>
                </a:solidFill>
                <a:latin typeface="Helvetica Neue Light" charset="0"/>
                <a:ea typeface="Helvetica Neue Light" charset="0"/>
                <a:cs typeface="Helvetica Neue Light" charset="0"/>
              </a:rPr>
            </a:br>
            <a:r>
              <a:rPr lang="en-AU" sz="2000" dirty="0" smtClean="0">
                <a:solidFill>
                  <a:schemeClr val="bg1"/>
                </a:solidFill>
                <a:latin typeface="Helvetica Neue Light" charset="0"/>
                <a:ea typeface="Helvetica Neue Light" charset="0"/>
                <a:cs typeface="Helvetica Neue Light" charset="0"/>
              </a:rPr>
              <a:t>conference travel aid provided by Royal Society of New Zealand (</a:t>
            </a:r>
            <a:r>
              <a:rPr lang="en-AU" sz="2000" dirty="0" smtClean="0">
                <a:solidFill>
                  <a:schemeClr val="bg1"/>
                </a:solidFill>
                <a:latin typeface="Helvetica Neue Light" charset="0"/>
                <a:ea typeface="Helvetica Neue Light" charset="0"/>
                <a:cs typeface="Helvetica Neue Light" charset="0"/>
              </a:rPr>
              <a:t>through </a:t>
            </a:r>
            <a:r>
              <a:rPr lang="en-AU" sz="2000" dirty="0" smtClean="0">
                <a:solidFill>
                  <a:schemeClr val="bg1"/>
                </a:solidFill>
                <a:latin typeface="Helvetica Neue Light" charset="0"/>
                <a:ea typeface="Helvetica Neue Light" charset="0"/>
                <a:cs typeface="Helvetica Neue Light" charset="0"/>
              </a:rPr>
              <a:t>Daniel Stouffer), the European Space Agency, and the Australian Society for fish Biology</a:t>
            </a:r>
            <a:endParaRPr lang="en-AU" sz="2400" dirty="0">
              <a:solidFill>
                <a:schemeClr val="bg1"/>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62879863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758739" y="2015292"/>
            <a:ext cx="2171700" cy="2514600"/>
          </a:xfrm>
          <a:prstGeom prst="rect">
            <a:avLst/>
          </a:prstGeom>
        </p:spPr>
      </p:pic>
      <p:pic>
        <p:nvPicPr>
          <p:cNvPr id="7" name="Picture 6"/>
          <p:cNvPicPr>
            <a:picLocks noChangeAspect="1"/>
          </p:cNvPicPr>
          <p:nvPr/>
        </p:nvPicPr>
        <p:blipFill>
          <a:blip r:embed="rId4"/>
          <a:stretch>
            <a:fillRect/>
          </a:stretch>
        </p:blipFill>
        <p:spPr>
          <a:xfrm>
            <a:off x="3310689" y="2015292"/>
            <a:ext cx="1752600" cy="2514600"/>
          </a:xfrm>
          <a:prstGeom prst="rect">
            <a:avLst/>
          </a:prstGeom>
        </p:spPr>
      </p:pic>
      <p:sp>
        <p:nvSpPr>
          <p:cNvPr id="6" name="TextBox 5"/>
          <p:cNvSpPr txBox="1"/>
          <p:nvPr/>
        </p:nvSpPr>
        <p:spPr>
          <a:xfrm>
            <a:off x="7195949" y="6332167"/>
            <a:ext cx="4982005" cy="523220"/>
          </a:xfrm>
          <a:prstGeom prst="rect">
            <a:avLst/>
          </a:prstGeom>
          <a:noFill/>
        </p:spPr>
        <p:txBody>
          <a:bodyPr wrap="none" rtlCol="0">
            <a:spAutoFit/>
          </a:bodyPr>
          <a:lstStyle/>
          <a:p>
            <a:pPr algn="r"/>
            <a:r>
              <a:rPr lang="en-AU" sz="1400" dirty="0" err="1" smtClean="0">
                <a:solidFill>
                  <a:srgbClr val="0D425E"/>
                </a:solidFill>
                <a:latin typeface="Helvetica Neue" charset="0"/>
                <a:ea typeface="Helvetica Neue" charset="0"/>
                <a:cs typeface="Helvetica Neue" charset="0"/>
              </a:rPr>
              <a:t>Bascompte</a:t>
            </a:r>
            <a:r>
              <a:rPr lang="en-AU" sz="1400" dirty="0" smtClean="0">
                <a:solidFill>
                  <a:srgbClr val="0D425E"/>
                </a:solidFill>
                <a:latin typeface="Helvetica Neue" charset="0"/>
                <a:ea typeface="Helvetica Neue" charset="0"/>
                <a:cs typeface="Helvetica Neue" charset="0"/>
              </a:rPr>
              <a:t> &amp; </a:t>
            </a:r>
            <a:r>
              <a:rPr lang="en-AU" sz="1400" dirty="0" err="1" smtClean="0">
                <a:solidFill>
                  <a:srgbClr val="0D425E"/>
                </a:solidFill>
                <a:latin typeface="Helvetica Neue" charset="0"/>
                <a:ea typeface="Helvetica Neue" charset="0"/>
                <a:cs typeface="Helvetica Neue" charset="0"/>
              </a:rPr>
              <a:t>Jordano</a:t>
            </a:r>
            <a:r>
              <a:rPr lang="en-AU" sz="1400" dirty="0" smtClean="0">
                <a:solidFill>
                  <a:srgbClr val="0D425E"/>
                </a:solidFill>
                <a:latin typeface="Helvetica Neue" charset="0"/>
                <a:ea typeface="Helvetica Neue" charset="0"/>
                <a:cs typeface="Helvetica Neue" charset="0"/>
              </a:rPr>
              <a:t> </a:t>
            </a:r>
            <a:r>
              <a:rPr lang="en-AU" sz="1400" dirty="0" smtClean="0">
                <a:solidFill>
                  <a:srgbClr val="0D425E"/>
                </a:solidFill>
                <a:latin typeface="Helvetica Neue Light" charset="0"/>
                <a:ea typeface="Helvetica Neue Light" charset="0"/>
                <a:cs typeface="Helvetica Neue Light" charset="0"/>
              </a:rPr>
              <a:t>2007 </a:t>
            </a:r>
            <a:r>
              <a:rPr lang="en-AU" sz="1400" i="1" dirty="0" err="1" smtClean="0">
                <a:solidFill>
                  <a:srgbClr val="0D425E"/>
                </a:solidFill>
                <a:latin typeface="Helvetica Neue Light" charset="0"/>
                <a:ea typeface="Helvetica Neue Light" charset="0"/>
                <a:cs typeface="Helvetica Neue Light" charset="0"/>
              </a:rPr>
              <a:t>Annu</a:t>
            </a:r>
            <a:r>
              <a:rPr lang="en-AU" sz="1400" i="1" dirty="0" smtClean="0">
                <a:solidFill>
                  <a:srgbClr val="0D425E"/>
                </a:solidFill>
                <a:latin typeface="Helvetica Neue Light" charset="0"/>
                <a:ea typeface="Helvetica Neue Light" charset="0"/>
                <a:cs typeface="Helvetica Neue Light" charset="0"/>
              </a:rPr>
              <a:t>. Rev. </a:t>
            </a:r>
            <a:r>
              <a:rPr lang="en-AU" sz="1400" i="1" dirty="0" err="1" smtClean="0">
                <a:solidFill>
                  <a:srgbClr val="0D425E"/>
                </a:solidFill>
                <a:latin typeface="Helvetica Neue Light" charset="0"/>
                <a:ea typeface="Helvetica Neue Light" charset="0"/>
                <a:cs typeface="Helvetica Neue Light" charset="0"/>
              </a:rPr>
              <a:t>Evol</a:t>
            </a:r>
            <a:r>
              <a:rPr lang="en-AU" sz="1400" i="1" dirty="0" smtClean="0">
                <a:solidFill>
                  <a:srgbClr val="0D425E"/>
                </a:solidFill>
                <a:latin typeface="Helvetica Neue Light" charset="0"/>
                <a:ea typeface="Helvetica Neue Light" charset="0"/>
                <a:cs typeface="Helvetica Neue Light" charset="0"/>
              </a:rPr>
              <a:t>. Ecol. Syst</a:t>
            </a:r>
            <a:r>
              <a:rPr lang="en-AU" sz="1400" i="1" dirty="0" smtClean="0">
                <a:solidFill>
                  <a:srgbClr val="0D425E"/>
                </a:solidFill>
                <a:latin typeface="Helvetica Neue Light" charset="0"/>
                <a:ea typeface="Helvetica Neue Light" charset="0"/>
                <a:cs typeface="Helvetica Neue Light" charset="0"/>
              </a:rPr>
              <a:t>.</a:t>
            </a:r>
            <a:r>
              <a:rPr lang="en-AU" sz="1400" dirty="0" smtClean="0">
                <a:solidFill>
                  <a:srgbClr val="0D425E"/>
                </a:solidFill>
                <a:latin typeface="Helvetica Neue Light" charset="0"/>
                <a:ea typeface="Helvetica Neue Light" charset="0"/>
                <a:cs typeface="Helvetica Neue Light" charset="0"/>
              </a:rPr>
              <a:t> </a:t>
            </a:r>
            <a:r>
              <a:rPr lang="en-AU" sz="1400" dirty="0" smtClean="0">
                <a:solidFill>
                  <a:srgbClr val="0D425E"/>
                </a:solidFill>
                <a:latin typeface="Helvetica Neue" charset="0"/>
                <a:ea typeface="Helvetica Neue" charset="0"/>
                <a:cs typeface="Helvetica Neue" charset="0"/>
              </a:rPr>
              <a:t>38</a:t>
            </a:r>
            <a:r>
              <a:rPr lang="en-AU" sz="1400" dirty="0" smtClean="0">
                <a:solidFill>
                  <a:srgbClr val="0D425E"/>
                </a:solidFill>
                <a:latin typeface="Helvetica Neue" charset="0"/>
                <a:ea typeface="Helvetica Neue" charset="0"/>
                <a:cs typeface="Helvetica Neue" charset="0"/>
              </a:rPr>
              <a:t>:1</a:t>
            </a:r>
            <a:r>
              <a:rPr lang="en-AU" sz="1400" dirty="0">
                <a:solidFill>
                  <a:srgbClr val="0D425E"/>
                </a:solidFill>
                <a:latin typeface="Helvetica Neue Light" charset="0"/>
                <a:ea typeface="Helvetica Neue Light" charset="0"/>
                <a:cs typeface="Helvetica Neue Light" charset="0"/>
              </a:rPr>
              <a:t/>
            </a:r>
            <a:br>
              <a:rPr lang="en-AU" sz="1400" dirty="0">
                <a:solidFill>
                  <a:srgbClr val="0D425E"/>
                </a:solidFill>
                <a:latin typeface="Helvetica Neue Light" charset="0"/>
                <a:ea typeface="Helvetica Neue Light" charset="0"/>
                <a:cs typeface="Helvetica Neue Light" charset="0"/>
              </a:rPr>
            </a:br>
            <a:r>
              <a:rPr lang="en-AU" sz="1400" dirty="0" smtClean="0">
                <a:solidFill>
                  <a:srgbClr val="0D425E"/>
                </a:solidFill>
                <a:latin typeface="Helvetica Neue" charset="0"/>
                <a:ea typeface="Helvetica Neue" charset="0"/>
                <a:cs typeface="Helvetica Neue" charset="0"/>
              </a:rPr>
              <a:t>Klein et al. </a:t>
            </a:r>
            <a:r>
              <a:rPr lang="en-AU" sz="1400" dirty="0" smtClean="0">
                <a:solidFill>
                  <a:srgbClr val="0D425E"/>
                </a:solidFill>
                <a:latin typeface="Helvetica Neue Light" charset="0"/>
                <a:ea typeface="Helvetica Neue Light" charset="0"/>
                <a:cs typeface="Helvetica Neue Light" charset="0"/>
              </a:rPr>
              <a:t>2007 </a:t>
            </a:r>
            <a:r>
              <a:rPr lang="en-AU" sz="1400" i="1" dirty="0" smtClean="0">
                <a:solidFill>
                  <a:srgbClr val="0D425E"/>
                </a:solidFill>
                <a:latin typeface="Helvetica Neue Light" charset="0"/>
                <a:ea typeface="Helvetica Neue Light" charset="0"/>
                <a:cs typeface="Helvetica Neue Light" charset="0"/>
              </a:rPr>
              <a:t>Proc. Royal Soc. B</a:t>
            </a:r>
            <a:r>
              <a:rPr lang="en-AU" sz="1400" dirty="0" smtClean="0">
                <a:solidFill>
                  <a:srgbClr val="0D425E"/>
                </a:solidFill>
                <a:latin typeface="Helvetica Neue Light" charset="0"/>
                <a:ea typeface="Helvetica Neue Light" charset="0"/>
                <a:cs typeface="Helvetica Neue Light" charset="0"/>
              </a:rPr>
              <a:t> </a:t>
            </a:r>
            <a:r>
              <a:rPr lang="en-AU" sz="1400" dirty="0" smtClean="0">
                <a:solidFill>
                  <a:srgbClr val="0D425E"/>
                </a:solidFill>
                <a:latin typeface="Helvetica Neue" charset="0"/>
                <a:ea typeface="Helvetica Neue" charset="0"/>
                <a:cs typeface="Helvetica Neue" charset="0"/>
              </a:rPr>
              <a:t>274:1608</a:t>
            </a:r>
            <a:endParaRPr lang="en-AU" sz="1400" dirty="0">
              <a:solidFill>
                <a:srgbClr val="0D425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077592374"/>
      </p:ext>
    </p:extLst>
  </p:cSld>
  <p:clrMapOvr>
    <a:masterClrMapping/>
  </p:clrMapOvr>
  <p:transition advTm="33049">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5249" y="925693"/>
            <a:ext cx="7200000" cy="984793"/>
          </a:xfrm>
          <a:prstGeom prst="rect">
            <a:avLst/>
          </a:prstGeom>
        </p:spPr>
      </p:pic>
      <p:sp>
        <p:nvSpPr>
          <p:cNvPr id="6" name="TextBox 5"/>
          <p:cNvSpPr txBox="1"/>
          <p:nvPr/>
        </p:nvSpPr>
        <p:spPr>
          <a:xfrm>
            <a:off x="1165249" y="1910486"/>
            <a:ext cx="5845151" cy="584775"/>
          </a:xfrm>
          <a:prstGeom prst="rect">
            <a:avLst/>
          </a:prstGeom>
          <a:noFill/>
        </p:spPr>
        <p:txBody>
          <a:bodyPr wrap="square" rtlCol="0">
            <a:spAutoFit/>
          </a:bodyPr>
          <a:lstStyle/>
          <a:p>
            <a:r>
              <a:rPr lang="en-AU" sz="3200" dirty="0" smtClean="0">
                <a:solidFill>
                  <a:srgbClr val="0D425E"/>
                </a:solidFill>
                <a:latin typeface="Helvetica Neue Light" charset="0"/>
                <a:ea typeface="Helvetica Neue Light" charset="0"/>
                <a:cs typeface="Helvetica Neue Light" charset="0"/>
              </a:rPr>
              <a:t>interacting with invasive species</a:t>
            </a:r>
            <a:endParaRPr lang="en-AU" sz="3200" dirty="0">
              <a:solidFill>
                <a:srgbClr val="0D425E"/>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2096374898"/>
      </p:ext>
    </p:extLst>
  </p:cSld>
  <p:clrMapOvr>
    <a:masterClrMapping/>
  </p:clrMapOvr>
  <p:transition advTm="53324">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alphaModFix amt="20000"/>
            <a:extLst>
              <a:ext uri="{28A0092B-C50C-407E-A947-70E740481C1C}">
                <a14:useLocalDpi xmlns:a14="http://schemas.microsoft.com/office/drawing/2010/main"/>
              </a:ext>
            </a:extLst>
          </a:blip>
          <a:stretch>
            <a:fillRect/>
          </a:stretch>
        </p:blipFill>
        <p:spPr>
          <a:xfrm>
            <a:off x="317223" y="6341798"/>
            <a:ext cx="2632025" cy="360000"/>
          </a:xfrm>
          <a:prstGeom prst="rect">
            <a:avLst/>
          </a:prstGeom>
        </p:spPr>
      </p:pic>
      <p:grpSp>
        <p:nvGrpSpPr>
          <p:cNvPr id="14" name="Group 13"/>
          <p:cNvGrpSpPr/>
          <p:nvPr/>
        </p:nvGrpSpPr>
        <p:grpSpPr>
          <a:xfrm>
            <a:off x="5784656" y="728436"/>
            <a:ext cx="4846758" cy="4802521"/>
            <a:chOff x="3346254" y="808646"/>
            <a:chExt cx="4846758" cy="4802521"/>
          </a:xfrm>
        </p:grpSpPr>
        <p:pic>
          <p:nvPicPr>
            <p:cNvPr id="5" name="Picture 4"/>
            <p:cNvPicPr>
              <a:picLocks noChangeAspect="1"/>
            </p:cNvPicPr>
            <p:nvPr/>
          </p:nvPicPr>
          <p:blipFill>
            <a:blip r:embed="rId4"/>
            <a:stretch>
              <a:fillRect/>
            </a:stretch>
          </p:blipFill>
          <p:spPr>
            <a:xfrm>
              <a:off x="4040112" y="1509067"/>
              <a:ext cx="4152900" cy="4102100"/>
            </a:xfrm>
            <a:prstGeom prst="rect">
              <a:avLst/>
            </a:prstGeom>
          </p:spPr>
        </p:pic>
        <p:grpSp>
          <p:nvGrpSpPr>
            <p:cNvPr id="13" name="Group 12"/>
            <p:cNvGrpSpPr/>
            <p:nvPr/>
          </p:nvGrpSpPr>
          <p:grpSpPr>
            <a:xfrm>
              <a:off x="5227591" y="808646"/>
              <a:ext cx="1777942" cy="540000"/>
              <a:chOff x="5402116" y="764009"/>
              <a:chExt cx="1777942" cy="540000"/>
            </a:xfrm>
          </p:grpSpPr>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02116" y="764009"/>
                <a:ext cx="466364" cy="540000"/>
              </a:xfrm>
              <a:prstGeom prst="rect">
                <a:avLst/>
              </a:prstGeom>
            </p:spPr>
          </p:pic>
          <p:sp>
            <p:nvSpPr>
              <p:cNvPr id="7" name="TextBox 6"/>
              <p:cNvSpPr txBox="1"/>
              <p:nvPr/>
            </p:nvSpPr>
            <p:spPr>
              <a:xfrm>
                <a:off x="5868480" y="833954"/>
                <a:ext cx="1311578" cy="400110"/>
              </a:xfrm>
              <a:prstGeom prst="rect">
                <a:avLst/>
              </a:prstGeom>
              <a:noFill/>
            </p:spPr>
            <p:txBody>
              <a:bodyPr wrap="none" rtlCol="0">
                <a:spAutoFit/>
              </a:bodyPr>
              <a:lstStyle/>
              <a:p>
                <a:r>
                  <a:rPr lang="en-AU" sz="2000" smtClean="0">
                    <a:latin typeface="Helvetica Neue Light" charset="0"/>
                    <a:ea typeface="Helvetica Neue Light" charset="0"/>
                    <a:cs typeface="Helvetica Neue Light" charset="0"/>
                  </a:rPr>
                  <a:t>pollinators</a:t>
                </a:r>
                <a:endParaRPr lang="en-AU" sz="2000">
                  <a:latin typeface="Helvetica Neue Light" charset="0"/>
                  <a:ea typeface="Helvetica Neue Light" charset="0"/>
                  <a:cs typeface="Helvetica Neue Light" charset="0"/>
                </a:endParaRPr>
              </a:p>
            </p:txBody>
          </p:sp>
        </p:grpSp>
        <p:grpSp>
          <p:nvGrpSpPr>
            <p:cNvPr id="12" name="Group 11"/>
            <p:cNvGrpSpPr/>
            <p:nvPr/>
          </p:nvGrpSpPr>
          <p:grpSpPr>
            <a:xfrm rot="16200000">
              <a:off x="3003115" y="3290116"/>
              <a:ext cx="1226277" cy="540000"/>
              <a:chOff x="445826" y="1945347"/>
              <a:chExt cx="1226277" cy="540000"/>
            </a:xfrm>
          </p:grpSpPr>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5826" y="1945347"/>
                <a:ext cx="376364" cy="540000"/>
              </a:xfrm>
              <a:prstGeom prst="rect">
                <a:avLst/>
              </a:prstGeom>
            </p:spPr>
          </p:pic>
          <p:sp>
            <p:nvSpPr>
              <p:cNvPr id="11" name="TextBox 10"/>
              <p:cNvSpPr txBox="1"/>
              <p:nvPr/>
            </p:nvSpPr>
            <p:spPr>
              <a:xfrm>
                <a:off x="822190" y="2015292"/>
                <a:ext cx="849913" cy="400110"/>
              </a:xfrm>
              <a:prstGeom prst="rect">
                <a:avLst/>
              </a:prstGeom>
              <a:noFill/>
            </p:spPr>
            <p:txBody>
              <a:bodyPr wrap="none" rtlCol="0">
                <a:spAutoFit/>
              </a:bodyPr>
              <a:lstStyle/>
              <a:p>
                <a:r>
                  <a:rPr lang="en-AU" sz="2000" dirty="0" smtClean="0">
                    <a:latin typeface="Helvetica Neue Light" charset="0"/>
                    <a:ea typeface="Helvetica Neue Light" charset="0"/>
                    <a:cs typeface="Helvetica Neue Light" charset="0"/>
                  </a:rPr>
                  <a:t>plants</a:t>
                </a:r>
                <a:endParaRPr lang="en-AU" sz="2000" dirty="0">
                  <a:latin typeface="Helvetica Neue Light" charset="0"/>
                  <a:ea typeface="Helvetica Neue Light" charset="0"/>
                  <a:cs typeface="Helvetica Neue Light" charset="0"/>
                </a:endParaRPr>
              </a:p>
            </p:txBody>
          </p:sp>
        </p:grpSp>
      </p:grpSp>
      <p:sp>
        <p:nvSpPr>
          <p:cNvPr id="15" name="TextBox 14"/>
          <p:cNvSpPr txBox="1"/>
          <p:nvPr/>
        </p:nvSpPr>
        <p:spPr>
          <a:xfrm>
            <a:off x="1064291" y="2999336"/>
            <a:ext cx="3769913" cy="584775"/>
          </a:xfrm>
          <a:prstGeom prst="rect">
            <a:avLst/>
          </a:prstGeom>
          <a:noFill/>
        </p:spPr>
        <p:txBody>
          <a:bodyPr wrap="square" rtlCol="0">
            <a:spAutoFit/>
          </a:bodyPr>
          <a:lstStyle/>
          <a:p>
            <a:pPr algn="r"/>
            <a:r>
              <a:rPr lang="en-AU" sz="3200" dirty="0" smtClean="0">
                <a:solidFill>
                  <a:srgbClr val="0D425E"/>
                </a:solidFill>
                <a:latin typeface="Helvetica Neue Light" charset="0"/>
                <a:ea typeface="Helvetica Neue Light" charset="0"/>
                <a:cs typeface="Helvetica Neue Light" charset="0"/>
              </a:rPr>
              <a:t>what’s the structure</a:t>
            </a:r>
            <a:endParaRPr lang="en-AU" sz="3200" dirty="0">
              <a:solidFill>
                <a:srgbClr val="0D425E"/>
              </a:solidFill>
              <a:latin typeface="Helvetica Neue Light" charset="0"/>
              <a:ea typeface="Helvetica Neue Light" charset="0"/>
              <a:cs typeface="Helvetica Neue Light" charset="0"/>
            </a:endParaRPr>
          </a:p>
        </p:txBody>
      </p:sp>
      <p:pic>
        <p:nvPicPr>
          <p:cNvPr id="16" name="Picture 15"/>
          <p:cNvPicPr>
            <a:picLocks noChangeAspect="1"/>
          </p:cNvPicPr>
          <p:nvPr/>
        </p:nvPicPr>
        <p:blipFill>
          <a:blip r:embed="rId7"/>
          <a:stretch>
            <a:fillRect/>
          </a:stretch>
        </p:blipFill>
        <p:spPr>
          <a:xfrm>
            <a:off x="6478514" y="1428857"/>
            <a:ext cx="4152900" cy="4102100"/>
          </a:xfrm>
          <a:prstGeom prst="rect">
            <a:avLst/>
          </a:prstGeom>
        </p:spPr>
      </p:pic>
      <p:sp>
        <p:nvSpPr>
          <p:cNvPr id="17" name="TextBox 16"/>
          <p:cNvSpPr txBox="1"/>
          <p:nvPr/>
        </p:nvSpPr>
        <p:spPr>
          <a:xfrm>
            <a:off x="1377112" y="2999336"/>
            <a:ext cx="3769913" cy="584775"/>
          </a:xfrm>
          <a:prstGeom prst="rect">
            <a:avLst/>
          </a:prstGeom>
          <a:noFill/>
        </p:spPr>
        <p:txBody>
          <a:bodyPr wrap="square" rtlCol="0">
            <a:spAutoFit/>
          </a:bodyPr>
          <a:lstStyle/>
          <a:p>
            <a:pPr algn="r"/>
            <a:r>
              <a:rPr lang="en-AU" sz="3200" dirty="0" smtClean="0">
                <a:solidFill>
                  <a:srgbClr val="0D425E"/>
                </a:solidFill>
                <a:latin typeface="Helvetica Neue Light" charset="0"/>
                <a:ea typeface="Helvetica Neue Light" charset="0"/>
                <a:cs typeface="Helvetica Neue Light" charset="0"/>
              </a:rPr>
              <a:t>?</a:t>
            </a:r>
            <a:endParaRPr lang="en-AU" sz="3200" dirty="0">
              <a:solidFill>
                <a:srgbClr val="0D425E"/>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95579362"/>
      </p:ext>
    </p:extLst>
  </p:cSld>
  <p:clrMapOvr>
    <a:masterClrMapping/>
  </p:clrMapOvr>
  <p:transition advTm="20223">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alphaModFix amt="20000"/>
            <a:extLst>
              <a:ext uri="{28A0092B-C50C-407E-A947-70E740481C1C}">
                <a14:useLocalDpi xmlns:a14="http://schemas.microsoft.com/office/drawing/2010/main"/>
              </a:ext>
            </a:extLst>
          </a:blip>
          <a:stretch>
            <a:fillRect/>
          </a:stretch>
        </p:blipFill>
        <p:spPr>
          <a:xfrm>
            <a:off x="317223" y="6341798"/>
            <a:ext cx="2632025" cy="360000"/>
          </a:xfrm>
          <a:prstGeom prst="rect">
            <a:avLst/>
          </a:prstGeom>
        </p:spPr>
      </p:pic>
      <p:grpSp>
        <p:nvGrpSpPr>
          <p:cNvPr id="14" name="Group 13"/>
          <p:cNvGrpSpPr/>
          <p:nvPr/>
        </p:nvGrpSpPr>
        <p:grpSpPr>
          <a:xfrm>
            <a:off x="5784656" y="728436"/>
            <a:ext cx="4846758" cy="4802521"/>
            <a:chOff x="3346254" y="808646"/>
            <a:chExt cx="4846758" cy="4802521"/>
          </a:xfrm>
        </p:grpSpPr>
        <p:pic>
          <p:nvPicPr>
            <p:cNvPr id="5" name="Picture 4"/>
            <p:cNvPicPr>
              <a:picLocks noChangeAspect="1"/>
            </p:cNvPicPr>
            <p:nvPr/>
          </p:nvPicPr>
          <p:blipFill>
            <a:blip r:embed="rId4"/>
            <a:stretch>
              <a:fillRect/>
            </a:stretch>
          </p:blipFill>
          <p:spPr>
            <a:xfrm>
              <a:off x="4040112" y="1509067"/>
              <a:ext cx="4152900" cy="4102100"/>
            </a:xfrm>
            <a:prstGeom prst="rect">
              <a:avLst/>
            </a:prstGeom>
          </p:spPr>
        </p:pic>
        <p:grpSp>
          <p:nvGrpSpPr>
            <p:cNvPr id="13" name="Group 12"/>
            <p:cNvGrpSpPr/>
            <p:nvPr/>
          </p:nvGrpSpPr>
          <p:grpSpPr>
            <a:xfrm>
              <a:off x="5227591" y="808646"/>
              <a:ext cx="1777942" cy="540000"/>
              <a:chOff x="5402116" y="764009"/>
              <a:chExt cx="1777942" cy="540000"/>
            </a:xfrm>
          </p:grpSpPr>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02116" y="764009"/>
                <a:ext cx="466364" cy="540000"/>
              </a:xfrm>
              <a:prstGeom prst="rect">
                <a:avLst/>
              </a:prstGeom>
            </p:spPr>
          </p:pic>
          <p:sp>
            <p:nvSpPr>
              <p:cNvPr id="7" name="TextBox 6"/>
              <p:cNvSpPr txBox="1"/>
              <p:nvPr/>
            </p:nvSpPr>
            <p:spPr>
              <a:xfrm>
                <a:off x="5868480" y="833954"/>
                <a:ext cx="1311578" cy="400110"/>
              </a:xfrm>
              <a:prstGeom prst="rect">
                <a:avLst/>
              </a:prstGeom>
              <a:noFill/>
            </p:spPr>
            <p:txBody>
              <a:bodyPr wrap="none" rtlCol="0">
                <a:spAutoFit/>
              </a:bodyPr>
              <a:lstStyle/>
              <a:p>
                <a:r>
                  <a:rPr lang="en-AU" sz="2000" dirty="0" smtClean="0">
                    <a:latin typeface="Helvetica Neue Light" charset="0"/>
                    <a:ea typeface="Helvetica Neue Light" charset="0"/>
                    <a:cs typeface="Helvetica Neue Light" charset="0"/>
                  </a:rPr>
                  <a:t>pollinators</a:t>
                </a:r>
                <a:endParaRPr lang="en-AU" sz="2000" dirty="0">
                  <a:latin typeface="Helvetica Neue Light" charset="0"/>
                  <a:ea typeface="Helvetica Neue Light" charset="0"/>
                  <a:cs typeface="Helvetica Neue Light" charset="0"/>
                </a:endParaRPr>
              </a:p>
            </p:txBody>
          </p:sp>
        </p:grpSp>
        <p:grpSp>
          <p:nvGrpSpPr>
            <p:cNvPr id="12" name="Group 11"/>
            <p:cNvGrpSpPr/>
            <p:nvPr/>
          </p:nvGrpSpPr>
          <p:grpSpPr>
            <a:xfrm rot="16200000">
              <a:off x="3003115" y="3290116"/>
              <a:ext cx="1226277" cy="540000"/>
              <a:chOff x="445826" y="1945347"/>
              <a:chExt cx="1226277" cy="540000"/>
            </a:xfrm>
          </p:grpSpPr>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5826" y="1945347"/>
                <a:ext cx="376364" cy="540000"/>
              </a:xfrm>
              <a:prstGeom prst="rect">
                <a:avLst/>
              </a:prstGeom>
            </p:spPr>
          </p:pic>
          <p:sp>
            <p:nvSpPr>
              <p:cNvPr id="11" name="TextBox 10"/>
              <p:cNvSpPr txBox="1"/>
              <p:nvPr/>
            </p:nvSpPr>
            <p:spPr>
              <a:xfrm>
                <a:off x="822190" y="2015292"/>
                <a:ext cx="849913" cy="400110"/>
              </a:xfrm>
              <a:prstGeom prst="rect">
                <a:avLst/>
              </a:prstGeom>
              <a:noFill/>
            </p:spPr>
            <p:txBody>
              <a:bodyPr wrap="none" rtlCol="0">
                <a:spAutoFit/>
              </a:bodyPr>
              <a:lstStyle/>
              <a:p>
                <a:r>
                  <a:rPr lang="en-AU" sz="2000" dirty="0" smtClean="0">
                    <a:latin typeface="Helvetica Neue Light" charset="0"/>
                    <a:ea typeface="Helvetica Neue Light" charset="0"/>
                    <a:cs typeface="Helvetica Neue Light" charset="0"/>
                  </a:rPr>
                  <a:t>plants</a:t>
                </a:r>
                <a:endParaRPr lang="en-AU" sz="2000" dirty="0">
                  <a:latin typeface="Helvetica Neue Light" charset="0"/>
                  <a:ea typeface="Helvetica Neue Light" charset="0"/>
                  <a:cs typeface="Helvetica Neue Light" charset="0"/>
                </a:endParaRPr>
              </a:p>
            </p:txBody>
          </p:sp>
        </p:grpSp>
      </p:grpSp>
      <p:sp>
        <p:nvSpPr>
          <p:cNvPr id="15" name="TextBox 14"/>
          <p:cNvSpPr txBox="1"/>
          <p:nvPr/>
        </p:nvSpPr>
        <p:spPr>
          <a:xfrm>
            <a:off x="1064291" y="2999336"/>
            <a:ext cx="3769913" cy="584775"/>
          </a:xfrm>
          <a:prstGeom prst="rect">
            <a:avLst/>
          </a:prstGeom>
          <a:noFill/>
        </p:spPr>
        <p:txBody>
          <a:bodyPr wrap="square" rtlCol="0">
            <a:spAutoFit/>
          </a:bodyPr>
          <a:lstStyle/>
          <a:p>
            <a:pPr algn="r"/>
            <a:r>
              <a:rPr lang="en-AU" sz="3200" dirty="0" smtClean="0">
                <a:solidFill>
                  <a:srgbClr val="0D425E"/>
                </a:solidFill>
                <a:latin typeface="Helvetica Neue" charset="0"/>
                <a:ea typeface="Helvetica Neue" charset="0"/>
                <a:cs typeface="Helvetica Neue" charset="0"/>
              </a:rPr>
              <a:t>nested</a:t>
            </a:r>
            <a:r>
              <a:rPr lang="en-AU" sz="3200" dirty="0" smtClean="0">
                <a:solidFill>
                  <a:srgbClr val="0D425E"/>
                </a:solidFill>
                <a:latin typeface="Helvetica Neue Light" charset="0"/>
                <a:ea typeface="Helvetica Neue Light" charset="0"/>
                <a:cs typeface="Helvetica Neue Light" charset="0"/>
              </a:rPr>
              <a:t> structure</a:t>
            </a:r>
            <a:endParaRPr lang="en-AU" sz="3200" dirty="0">
              <a:solidFill>
                <a:srgbClr val="0D425E"/>
              </a:solidFill>
              <a:latin typeface="Helvetica Neue Light" charset="0"/>
              <a:ea typeface="Helvetica Neue Light" charset="0"/>
              <a:cs typeface="Helvetica Neue Light" charset="0"/>
            </a:endParaRPr>
          </a:p>
        </p:txBody>
      </p:sp>
      <p:pic>
        <p:nvPicPr>
          <p:cNvPr id="18" name="Picture 17"/>
          <p:cNvPicPr>
            <a:picLocks noChangeAspect="1"/>
          </p:cNvPicPr>
          <p:nvPr/>
        </p:nvPicPr>
        <p:blipFill>
          <a:blip r:embed="rId7"/>
          <a:stretch>
            <a:fillRect/>
          </a:stretch>
        </p:blipFill>
        <p:spPr>
          <a:xfrm>
            <a:off x="6478514" y="1428857"/>
            <a:ext cx="4152900" cy="4102100"/>
          </a:xfrm>
          <a:prstGeom prst="rect">
            <a:avLst/>
          </a:prstGeom>
        </p:spPr>
      </p:pic>
      <p:sp>
        <p:nvSpPr>
          <p:cNvPr id="16" name="TextBox 15"/>
          <p:cNvSpPr txBox="1"/>
          <p:nvPr/>
        </p:nvSpPr>
        <p:spPr>
          <a:xfrm>
            <a:off x="8986055" y="6547610"/>
            <a:ext cx="3191899" cy="307777"/>
          </a:xfrm>
          <a:prstGeom prst="rect">
            <a:avLst/>
          </a:prstGeom>
          <a:noFill/>
        </p:spPr>
        <p:txBody>
          <a:bodyPr wrap="none" rtlCol="0" anchor="b">
            <a:spAutoFit/>
          </a:bodyPr>
          <a:lstStyle/>
          <a:p>
            <a:pPr algn="r"/>
            <a:r>
              <a:rPr lang="en-AU" sz="1400" dirty="0" smtClean="0">
                <a:solidFill>
                  <a:srgbClr val="0D425E"/>
                </a:solidFill>
                <a:latin typeface="Helvetica Neue" charset="0"/>
                <a:ea typeface="Helvetica Neue" charset="0"/>
                <a:cs typeface="Helvetica Neue" charset="0"/>
              </a:rPr>
              <a:t>Fortuna et al. </a:t>
            </a:r>
            <a:r>
              <a:rPr lang="en-AU" sz="1400" dirty="0" smtClean="0">
                <a:solidFill>
                  <a:srgbClr val="0D425E"/>
                </a:solidFill>
                <a:latin typeface="Helvetica Neue Light" charset="0"/>
                <a:ea typeface="Helvetica Neue Light" charset="0"/>
                <a:cs typeface="Helvetica Neue Light" charset="0"/>
              </a:rPr>
              <a:t>2010 </a:t>
            </a:r>
            <a:r>
              <a:rPr lang="en-AU" sz="1400" i="1" dirty="0" smtClean="0">
                <a:solidFill>
                  <a:srgbClr val="0D425E"/>
                </a:solidFill>
                <a:latin typeface="Helvetica Neue Light" charset="0"/>
                <a:ea typeface="Helvetica Neue Light" charset="0"/>
                <a:cs typeface="Helvetica Neue Light" charset="0"/>
              </a:rPr>
              <a:t>J. Anim. Ecol.</a:t>
            </a:r>
            <a:r>
              <a:rPr lang="en-AU" sz="1400" dirty="0" smtClean="0">
                <a:solidFill>
                  <a:srgbClr val="0D425E"/>
                </a:solidFill>
                <a:latin typeface="Helvetica Neue Light" charset="0"/>
                <a:ea typeface="Helvetica Neue Light" charset="0"/>
                <a:cs typeface="Helvetica Neue Light" charset="0"/>
              </a:rPr>
              <a:t> </a:t>
            </a:r>
            <a:r>
              <a:rPr lang="en-AU" sz="1400" dirty="0" smtClean="0">
                <a:solidFill>
                  <a:srgbClr val="0D425E"/>
                </a:solidFill>
                <a:latin typeface="Helvetica Neue" charset="0"/>
                <a:ea typeface="Helvetica Neue" charset="0"/>
                <a:cs typeface="Helvetica Neue" charset="0"/>
              </a:rPr>
              <a:t>79:4</a:t>
            </a:r>
            <a:endParaRPr lang="en-AU" sz="1400" dirty="0">
              <a:solidFill>
                <a:srgbClr val="0D425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884730836"/>
      </p:ext>
    </p:extLst>
  </p:cSld>
  <p:clrMapOvr>
    <a:masterClrMapping/>
  </p:clrMapOvr>
  <p:transition advTm="32422">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alphaModFix amt="20000"/>
            <a:extLst>
              <a:ext uri="{28A0092B-C50C-407E-A947-70E740481C1C}">
                <a14:useLocalDpi xmlns:a14="http://schemas.microsoft.com/office/drawing/2010/main"/>
              </a:ext>
            </a:extLst>
          </a:blip>
          <a:stretch>
            <a:fillRect/>
          </a:stretch>
        </p:blipFill>
        <p:spPr>
          <a:xfrm>
            <a:off x="317223" y="6341798"/>
            <a:ext cx="2632025" cy="360000"/>
          </a:xfrm>
          <a:prstGeom prst="rect">
            <a:avLst/>
          </a:prstGeom>
        </p:spPr>
      </p:pic>
      <p:grpSp>
        <p:nvGrpSpPr>
          <p:cNvPr id="14" name="Group 13"/>
          <p:cNvGrpSpPr/>
          <p:nvPr/>
        </p:nvGrpSpPr>
        <p:grpSpPr>
          <a:xfrm>
            <a:off x="5784656" y="728436"/>
            <a:ext cx="4846758" cy="4802521"/>
            <a:chOff x="3346254" y="808646"/>
            <a:chExt cx="4846758" cy="4802521"/>
          </a:xfrm>
        </p:grpSpPr>
        <p:pic>
          <p:nvPicPr>
            <p:cNvPr id="5" name="Picture 4"/>
            <p:cNvPicPr>
              <a:picLocks noChangeAspect="1"/>
            </p:cNvPicPr>
            <p:nvPr/>
          </p:nvPicPr>
          <p:blipFill>
            <a:blip r:embed="rId4"/>
            <a:stretch>
              <a:fillRect/>
            </a:stretch>
          </p:blipFill>
          <p:spPr>
            <a:xfrm>
              <a:off x="4040112" y="1509067"/>
              <a:ext cx="4152900" cy="4102100"/>
            </a:xfrm>
            <a:prstGeom prst="rect">
              <a:avLst/>
            </a:prstGeom>
          </p:spPr>
        </p:pic>
        <p:grpSp>
          <p:nvGrpSpPr>
            <p:cNvPr id="13" name="Group 12"/>
            <p:cNvGrpSpPr/>
            <p:nvPr/>
          </p:nvGrpSpPr>
          <p:grpSpPr>
            <a:xfrm>
              <a:off x="5227591" y="808646"/>
              <a:ext cx="1777942" cy="540000"/>
              <a:chOff x="5402116" y="764009"/>
              <a:chExt cx="1777942" cy="540000"/>
            </a:xfrm>
          </p:grpSpPr>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02116" y="764009"/>
                <a:ext cx="466364" cy="540000"/>
              </a:xfrm>
              <a:prstGeom prst="rect">
                <a:avLst/>
              </a:prstGeom>
            </p:spPr>
          </p:pic>
          <p:sp>
            <p:nvSpPr>
              <p:cNvPr id="7" name="TextBox 6"/>
              <p:cNvSpPr txBox="1"/>
              <p:nvPr/>
            </p:nvSpPr>
            <p:spPr>
              <a:xfrm>
                <a:off x="5868480" y="833954"/>
                <a:ext cx="1311578" cy="400110"/>
              </a:xfrm>
              <a:prstGeom prst="rect">
                <a:avLst/>
              </a:prstGeom>
              <a:noFill/>
            </p:spPr>
            <p:txBody>
              <a:bodyPr wrap="none" rtlCol="0">
                <a:spAutoFit/>
              </a:bodyPr>
              <a:lstStyle/>
              <a:p>
                <a:r>
                  <a:rPr lang="en-AU" sz="2000" smtClean="0">
                    <a:latin typeface="Helvetica Neue Light" charset="0"/>
                    <a:ea typeface="Helvetica Neue Light" charset="0"/>
                    <a:cs typeface="Helvetica Neue Light" charset="0"/>
                  </a:rPr>
                  <a:t>pollinators</a:t>
                </a:r>
                <a:endParaRPr lang="en-AU" sz="2000">
                  <a:latin typeface="Helvetica Neue Light" charset="0"/>
                  <a:ea typeface="Helvetica Neue Light" charset="0"/>
                  <a:cs typeface="Helvetica Neue Light" charset="0"/>
                </a:endParaRPr>
              </a:p>
            </p:txBody>
          </p:sp>
        </p:grpSp>
        <p:grpSp>
          <p:nvGrpSpPr>
            <p:cNvPr id="12" name="Group 11"/>
            <p:cNvGrpSpPr/>
            <p:nvPr/>
          </p:nvGrpSpPr>
          <p:grpSpPr>
            <a:xfrm rot="16200000">
              <a:off x="3003115" y="3290116"/>
              <a:ext cx="1226277" cy="540000"/>
              <a:chOff x="445826" y="1945347"/>
              <a:chExt cx="1226277" cy="540000"/>
            </a:xfrm>
          </p:grpSpPr>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5826" y="1945347"/>
                <a:ext cx="376364" cy="540000"/>
              </a:xfrm>
              <a:prstGeom prst="rect">
                <a:avLst/>
              </a:prstGeom>
            </p:spPr>
          </p:pic>
          <p:sp>
            <p:nvSpPr>
              <p:cNvPr id="11" name="TextBox 10"/>
              <p:cNvSpPr txBox="1"/>
              <p:nvPr/>
            </p:nvSpPr>
            <p:spPr>
              <a:xfrm>
                <a:off x="822190" y="2015292"/>
                <a:ext cx="849913" cy="400110"/>
              </a:xfrm>
              <a:prstGeom prst="rect">
                <a:avLst/>
              </a:prstGeom>
              <a:noFill/>
            </p:spPr>
            <p:txBody>
              <a:bodyPr wrap="none" rtlCol="0">
                <a:spAutoFit/>
              </a:bodyPr>
              <a:lstStyle/>
              <a:p>
                <a:r>
                  <a:rPr lang="en-AU" sz="2000" dirty="0" smtClean="0">
                    <a:latin typeface="Helvetica Neue Light" charset="0"/>
                    <a:ea typeface="Helvetica Neue Light" charset="0"/>
                    <a:cs typeface="Helvetica Neue Light" charset="0"/>
                  </a:rPr>
                  <a:t>plants</a:t>
                </a:r>
                <a:endParaRPr lang="en-AU" sz="2000" dirty="0">
                  <a:latin typeface="Helvetica Neue Light" charset="0"/>
                  <a:ea typeface="Helvetica Neue Light" charset="0"/>
                  <a:cs typeface="Helvetica Neue Light" charset="0"/>
                </a:endParaRPr>
              </a:p>
            </p:txBody>
          </p:sp>
        </p:grpSp>
      </p:grpSp>
      <p:sp>
        <p:nvSpPr>
          <p:cNvPr id="15" name="TextBox 14"/>
          <p:cNvSpPr txBox="1"/>
          <p:nvPr/>
        </p:nvSpPr>
        <p:spPr>
          <a:xfrm>
            <a:off x="1064291" y="2999336"/>
            <a:ext cx="3769913" cy="584775"/>
          </a:xfrm>
          <a:prstGeom prst="rect">
            <a:avLst/>
          </a:prstGeom>
          <a:noFill/>
        </p:spPr>
        <p:txBody>
          <a:bodyPr wrap="square" rtlCol="0">
            <a:spAutoFit/>
          </a:bodyPr>
          <a:lstStyle/>
          <a:p>
            <a:pPr algn="r"/>
            <a:r>
              <a:rPr lang="en-AU" sz="3200" dirty="0" smtClean="0">
                <a:solidFill>
                  <a:srgbClr val="0D425E"/>
                </a:solidFill>
                <a:latin typeface="Helvetica Neue" charset="0"/>
                <a:ea typeface="Helvetica Neue" charset="0"/>
                <a:cs typeface="Helvetica Neue" charset="0"/>
              </a:rPr>
              <a:t>modular</a:t>
            </a:r>
            <a:r>
              <a:rPr lang="en-AU" sz="3200" dirty="0" smtClean="0">
                <a:solidFill>
                  <a:srgbClr val="0D425E"/>
                </a:solidFill>
                <a:latin typeface="Helvetica Neue Light" charset="0"/>
                <a:ea typeface="Helvetica Neue Light" charset="0"/>
                <a:cs typeface="Helvetica Neue Light" charset="0"/>
              </a:rPr>
              <a:t> structure</a:t>
            </a:r>
            <a:endParaRPr lang="en-AU" sz="3200" dirty="0">
              <a:solidFill>
                <a:srgbClr val="0D425E"/>
              </a:solidFill>
              <a:latin typeface="Helvetica Neue Light" charset="0"/>
              <a:ea typeface="Helvetica Neue Light" charset="0"/>
              <a:cs typeface="Helvetica Neue Light" charset="0"/>
            </a:endParaRPr>
          </a:p>
        </p:txBody>
      </p:sp>
      <p:pic>
        <p:nvPicPr>
          <p:cNvPr id="16" name="Picture 15"/>
          <p:cNvPicPr>
            <a:picLocks noChangeAspect="1"/>
          </p:cNvPicPr>
          <p:nvPr/>
        </p:nvPicPr>
        <p:blipFill>
          <a:blip r:embed="rId7"/>
          <a:stretch>
            <a:fillRect/>
          </a:stretch>
        </p:blipFill>
        <p:spPr>
          <a:xfrm>
            <a:off x="6478514" y="1428857"/>
            <a:ext cx="4152900" cy="4102100"/>
          </a:xfrm>
          <a:prstGeom prst="rect">
            <a:avLst/>
          </a:prstGeom>
        </p:spPr>
      </p:pic>
      <p:sp>
        <p:nvSpPr>
          <p:cNvPr id="19" name="TextBox 18"/>
          <p:cNvSpPr txBox="1"/>
          <p:nvPr/>
        </p:nvSpPr>
        <p:spPr>
          <a:xfrm>
            <a:off x="8986055" y="6547610"/>
            <a:ext cx="3191899" cy="307777"/>
          </a:xfrm>
          <a:prstGeom prst="rect">
            <a:avLst/>
          </a:prstGeom>
          <a:noFill/>
        </p:spPr>
        <p:txBody>
          <a:bodyPr wrap="none" rtlCol="0" anchor="b">
            <a:spAutoFit/>
          </a:bodyPr>
          <a:lstStyle/>
          <a:p>
            <a:pPr algn="r"/>
            <a:r>
              <a:rPr lang="en-AU" sz="1400" dirty="0" smtClean="0">
                <a:solidFill>
                  <a:srgbClr val="0D425E"/>
                </a:solidFill>
                <a:latin typeface="Helvetica Neue" charset="0"/>
                <a:ea typeface="Helvetica Neue" charset="0"/>
                <a:cs typeface="Helvetica Neue" charset="0"/>
              </a:rPr>
              <a:t>Fortuna et al. </a:t>
            </a:r>
            <a:r>
              <a:rPr lang="en-AU" sz="1400" dirty="0" smtClean="0">
                <a:solidFill>
                  <a:srgbClr val="0D425E"/>
                </a:solidFill>
                <a:latin typeface="Helvetica Neue Light" charset="0"/>
                <a:ea typeface="Helvetica Neue Light" charset="0"/>
                <a:cs typeface="Helvetica Neue Light" charset="0"/>
              </a:rPr>
              <a:t>2010 </a:t>
            </a:r>
            <a:r>
              <a:rPr lang="en-AU" sz="1400" i="1" dirty="0" smtClean="0">
                <a:solidFill>
                  <a:srgbClr val="0D425E"/>
                </a:solidFill>
                <a:latin typeface="Helvetica Neue Light" charset="0"/>
                <a:ea typeface="Helvetica Neue Light" charset="0"/>
                <a:cs typeface="Helvetica Neue Light" charset="0"/>
              </a:rPr>
              <a:t>J. Anim. Ecol.</a:t>
            </a:r>
            <a:r>
              <a:rPr lang="en-AU" sz="1400" dirty="0" smtClean="0">
                <a:solidFill>
                  <a:srgbClr val="0D425E"/>
                </a:solidFill>
                <a:latin typeface="Helvetica Neue Light" charset="0"/>
                <a:ea typeface="Helvetica Neue Light" charset="0"/>
                <a:cs typeface="Helvetica Neue Light" charset="0"/>
              </a:rPr>
              <a:t> </a:t>
            </a:r>
            <a:r>
              <a:rPr lang="en-AU" sz="1400" dirty="0" smtClean="0">
                <a:solidFill>
                  <a:srgbClr val="0D425E"/>
                </a:solidFill>
                <a:latin typeface="Helvetica Neue" charset="0"/>
                <a:ea typeface="Helvetica Neue" charset="0"/>
                <a:cs typeface="Helvetica Neue" charset="0"/>
              </a:rPr>
              <a:t>79:4</a:t>
            </a:r>
            <a:endParaRPr lang="en-AU" sz="1400" dirty="0">
              <a:solidFill>
                <a:srgbClr val="0D425E"/>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043271452"/>
      </p:ext>
    </p:extLst>
  </p:cSld>
  <p:clrMapOvr>
    <a:masterClrMapping/>
  </p:clrMapOvr>
  <p:transition advTm="981">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9|9.5"/>
</p:tagLst>
</file>

<file path=ppt/tags/tag2.xml><?xml version="1.0" encoding="utf-8"?>
<p:tagLst xmlns:a="http://schemas.openxmlformats.org/drawingml/2006/main" xmlns:r="http://schemas.openxmlformats.org/officeDocument/2006/relationships" xmlns:p="http://schemas.openxmlformats.org/presentationml/2006/main">
  <p:tag name="TIMING" val="|3.3|16.1|1.5"/>
</p:tagLst>
</file>

<file path=ppt/tags/tag3.xml><?xml version="1.0" encoding="utf-8"?>
<p:tagLst xmlns:a="http://schemas.openxmlformats.org/drawingml/2006/main" xmlns:r="http://schemas.openxmlformats.org/officeDocument/2006/relationships" xmlns:p="http://schemas.openxmlformats.org/presentationml/2006/main">
  <p:tag name="TIMING" val="|1"/>
</p:tagLst>
</file>

<file path=ppt/theme/theme1.xml><?xml version="1.0" encoding="utf-8"?>
<a:theme xmlns:a="http://schemas.openxmlformats.org/drawingml/2006/main" name="Office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15722</TotalTime>
  <Words>1439</Words>
  <Application>Microsoft Macintosh PowerPoint</Application>
  <PresentationFormat>Widescreen</PresentationFormat>
  <Paragraphs>297</Paragraphs>
  <Slides>42</Slides>
  <Notes>24</Notes>
  <HiddenSlides>7</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Calibri</vt:lpstr>
      <vt:lpstr>Calibri Light</vt:lpstr>
      <vt:lpstr>Cambria Math</vt:lpstr>
      <vt:lpstr>Georgia</vt:lpstr>
      <vt:lpstr>Helvetica Neue</vt:lpstr>
      <vt:lpstr>Helvetica Neue Light</vt:lpstr>
      <vt:lpstr>Helvetica Neue Thin</vt:lpstr>
      <vt:lpstr>Helvetica Neue UltraLight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Fernando Cagua</dc:creator>
  <cp:lastModifiedBy>Fernando Cagua</cp:lastModifiedBy>
  <cp:revision>135</cp:revision>
  <dcterms:created xsi:type="dcterms:W3CDTF">2016-02-12T03:07:39Z</dcterms:created>
  <dcterms:modified xsi:type="dcterms:W3CDTF">2016-02-25T19:51:15Z</dcterms:modified>
</cp:coreProperties>
</file>